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57" r:id="rId7"/>
    <p:sldId id="262" r:id="rId8"/>
    <p:sldId id="263" r:id="rId9"/>
    <p:sldId id="264" r:id="rId10"/>
    <p:sldId id="266" r:id="rId11"/>
    <p:sldId id="265" r:id="rId12"/>
    <p:sldId id="267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1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38390B-4DA4-40B7-989D-AAFFA5FAAB7E}" type="datetimeFigureOut">
              <a:rPr lang="ru-RU" smtClean="0"/>
              <a:pPr>
                <a:defRPr/>
              </a:pPr>
              <a:t>28.03.2020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B2AE4D-5D7C-43F9-8420-7700D7AE6B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FA724E-B421-4546-AB80-DAEED9F60212}" type="datetimeFigureOut">
              <a:rPr lang="ru-RU" smtClean="0"/>
              <a:pPr>
                <a:defRPr/>
              </a:pPr>
              <a:t>28.03.2020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219F1-5A82-414E-9C1F-BB9B5561F4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2A0AE1-DE1E-4D41-9549-DCA96C9B571E}" type="datetimeFigureOut">
              <a:rPr lang="ru-RU" smtClean="0"/>
              <a:pPr>
                <a:defRPr/>
              </a:pPr>
              <a:t>28.03.2020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8815E6-6AE9-4CA9-AB0B-7400D493816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E8A95E-8800-49E1-92B3-AA345FA2B04B}" type="datetimeFigureOut">
              <a:rPr lang="ru-RU" smtClean="0"/>
              <a:pPr>
                <a:defRPr/>
              </a:pPr>
              <a:t>28.03.2020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4E65B6-6C8E-4602-886F-2DF6B4C4C5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80D789-2A77-47BF-887B-EF3D8EDBC85E}" type="datetimeFigureOut">
              <a:rPr lang="ru-RU" smtClean="0"/>
              <a:pPr>
                <a:defRPr/>
              </a:pPr>
              <a:t>28.03.2020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58C714F9-E04E-4433-8911-D92BEABC3C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258CED-8726-433A-B142-A6BFE93DD844}" type="datetimeFigureOut">
              <a:rPr lang="ru-RU" smtClean="0"/>
              <a:pPr>
                <a:defRPr/>
              </a:pPr>
              <a:t>28.03.2020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FE776E-8728-4A51-8C3E-C8E1699C1C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23DD7D-E64B-48D4-80A7-C8F36F6FC275}" type="datetimeFigureOut">
              <a:rPr lang="ru-RU" smtClean="0"/>
              <a:pPr>
                <a:defRPr/>
              </a:pPr>
              <a:t>28.03.2020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41F18A-315D-4B6C-82E1-B8A6A26B04E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E63A50-689D-4560-A279-B8B3CA04306D}" type="datetimeFigureOut">
              <a:rPr lang="ru-RU" smtClean="0"/>
              <a:pPr>
                <a:defRPr/>
              </a:pPr>
              <a:t>28.03.2020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4EE6F-78C3-4545-9C6E-B24BA5CC40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F14765-ACF3-4D43-BE0C-960BE179667E}" type="datetimeFigureOut">
              <a:rPr lang="ru-RU" smtClean="0"/>
              <a:pPr>
                <a:defRPr/>
              </a:pPr>
              <a:t>28.03.2020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BF251B-EEF0-4ABB-87FC-CA788FA102B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D7523B-A0D5-4008-AC4C-6D1DA2DB94F3}" type="datetimeFigureOut">
              <a:rPr lang="ru-RU" smtClean="0"/>
              <a:pPr>
                <a:defRPr/>
              </a:pPr>
              <a:t>28.03.2020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1F5612-2064-4304-95BB-DC1ED37D90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F5AF6F-B495-4935-8547-22D2E192E8A8}" type="datetimeFigureOut">
              <a:rPr lang="ru-RU" smtClean="0"/>
              <a:pPr>
                <a:defRPr/>
              </a:pPr>
              <a:t>28.03.2020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4BD616-474D-49F7-BD18-ADAF2058916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3FCEFE3-719B-4502-B412-A3F2CED40B52}" type="datetimeFigureOut">
              <a:rPr lang="ru-RU" smtClean="0"/>
              <a:pPr>
                <a:defRPr/>
              </a:pPr>
              <a:t>28.03.2020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429B7696-F20A-4F03-B745-28E53659421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my-hit.fm/&#1088;&#1072;&#1079;&#1073;&#1080;&#1090;&#1086;&#1077;-&#1089;&#1090;&#1077;&#1082;&#1083;&#1086;" TargetMode="External"/><Relationship Id="rId3" Type="http://schemas.openxmlformats.org/officeDocument/2006/relationships/hyperlink" Target="https://znanija.com/task/13119863" TargetMode="External"/><Relationship Id="rId7" Type="http://schemas.openxmlformats.org/officeDocument/2006/relationships/hyperlink" Target="https://my-hit.fm/&#1087;&#1086;&#1087;&#1091;&#1075;&#1072;&#1081;-&#1082;&#1077;&#1096;&#1072;" TargetMode="External"/><Relationship Id="rId2" Type="http://schemas.openxmlformats.org/officeDocument/2006/relationships/hyperlink" Target="http://uchu2008.narod.ru/razdely/informatika/slovar_terminov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y-hit.fm/&#1079;&#1074;&#1091;&#1082;-&#1083;&#1077;&#1089;&#1072;" TargetMode="External"/><Relationship Id="rId11" Type="http://schemas.openxmlformats.org/officeDocument/2006/relationships/image" Target="../media/image29.jpeg"/><Relationship Id="rId5" Type="http://schemas.openxmlformats.org/officeDocument/2006/relationships/hyperlink" Target="http://www.online-convert.com/ru/result/f16f2ae4-059d-4e60-b05a-8b0f25531826" TargetMode="External"/><Relationship Id="rId10" Type="http://schemas.openxmlformats.org/officeDocument/2006/relationships/hyperlink" Target="https://www.youtube.com/watch?v=Wk5UYrIha2g" TargetMode="External"/><Relationship Id="rId4" Type="http://schemas.openxmlformats.org/officeDocument/2006/relationships/hyperlink" Target="http://www.mp3cut.ru/" TargetMode="External"/><Relationship Id="rId9" Type="http://schemas.openxmlformats.org/officeDocument/2006/relationships/hyperlink" Target="http://wdesk.ru/photo/3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images/search?img_url=http://garantstroy33.ru/image/K/K3/%D0%9A3.4.jpg&amp;p=2&amp;text=&#1076;&#1086;&#1084;&#1080;&#1082;&amp;wp=wh16x9_1920x1080&amp;isize=wallpaper&amp;pos=133&amp;rpt=simage&amp;lr=76" TargetMode="External"/><Relationship Id="rId3" Type="http://schemas.openxmlformats.org/officeDocument/2006/relationships/hyperlink" Target="https://yandex.ru/images/search?text=&#1082;&#1086;&#1090;%20&#1074;%20&#1084;&#1077;&#1096;&#1082;&#1077;&amp;img_url=https://otvet.imgsmail.ru/download/u_b7b60f06c0ce8b6541ad0c60873d0565_800.jpg&amp;pos=24&amp;rpt=simage&amp;lr=76" TargetMode="External"/><Relationship Id="rId7" Type="http://schemas.openxmlformats.org/officeDocument/2006/relationships/hyperlink" Target="https://yandex.ru/images/search?img_url=https://www.optasy.com/sites/default/files/2016-09/slide2_0.jpg&amp;text=&#1092;&#1086;&#1085;&#1099;%20&#1076;&#1083;&#1103;%20&#1088;&#1072;&#1073;&#1086;&#1095;&#1077;&#1075;&#1086;%20&#1089;&#1090;&#1086;&#1083;&#1072;%20&#1082;&#1086;&#1076;&#1080;&#1088;&#1086;&#1074;&#1072;&#1085;&#1080;&#1077;&amp;wp=wh16x9_1920x1080&amp;isize=wallpaper&amp;pos=7&amp;lr=76&amp;rpt=simage" TargetMode="External"/><Relationship Id="rId2" Type="http://schemas.openxmlformats.org/officeDocument/2006/relationships/hyperlink" Target="http://itd2.mycdn.me/image?id=837269179837&amp;t=20&amp;plc=WEB&amp;tkn=*Vj6AD4k8nlWmOHUEY5wl1zIPjN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andex.ru/images/search?img_url=https://avatanplus.com/files/resources/original/572def51512871548b6ed5b4.jpg&amp;p=3&amp;text=&#1092;&#1086;&#1085;%20&#1076;&#1083;&#1103;%20&#1088;&#1072;&#1073;&#1086;&#1095;&#1077;&#1075;&#1086;%20&#1089;&#1090;&#1086;&#1083;&#1072;%20&#1094;&#1074;&#1077;&#1090;&#1099;%20&#1088;&#1086;&#1084;&#1072;&#1096;&#1082;&#1080;&amp;wp=wh16x9_1920x1080&amp;isize=wallpaper&amp;pos=207&amp;rpt=simage&amp;lr=76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yandex.ru/images/search?img_url=https://c.wallhere.com/photos/cc/01/yellow_flowers_Cosmos_flower_butterfly_hot_air_balloons-156036.jpg!d&amp;p=1&amp;text=&#1092;&#1086;&#1085;%20&#1076;&#1083;&#1103;%20&#1088;&#1072;&#1073;&#1086;&#1095;&#1077;&#1075;&#1086;%20&#1089;&#1090;&#1086;&#1083;&#1072;%20&#1094;&#1074;&#1077;&#1090;&#1099;&amp;wp=wh16x9_1920x1080&amp;isize=wallpaper&amp;pos=91&amp;lr=76&amp;rpt=simage" TargetMode="External"/><Relationship Id="rId10" Type="http://schemas.openxmlformats.org/officeDocument/2006/relationships/image" Target="../media/image27.jpeg"/><Relationship Id="rId4" Type="http://schemas.openxmlformats.org/officeDocument/2006/relationships/hyperlink" Target="https://yandex.ru/images/search?text=&#1092;&#1086;&#1085;&#1099;%20&#1076;&#1083;&#1103;%20&#1088;&#1072;&#1073;&#1086;&#1095;&#1077;&#1075;&#1086;%20&#1089;&#1090;&#1086;&#1083;&#1072;&amp;wp=wh16x9_1920x1080&amp;img_url=https://www.ventube.com/wp-content/uploads/2013/01/Green-Parrot-Wide-New-Hd-Screensavers.jpg&amp;pos=2&amp;isize=wallpaper&amp;rpt=simage&amp;lr=76" TargetMode="External"/><Relationship Id="rId9" Type="http://schemas.openxmlformats.org/officeDocument/2006/relationships/hyperlink" Target="https://yandex.ru/images/search?img_url=https://getbg.net/upload/full/331419_sinij_fon_kapelka_pushinka_stebelek_makro_2560x1600_(www.GetBg.net).jpg&amp;text=&#1089;&#1080;&#1085;&#1080;&#1081;%20&#1092;&#1086;&#1085;%20&#1082;&#1072;&#1087;&#1077;&#1083;&#1100;&#1082;&#1072;%20&#1076;&#1083;&#1103;%20&#1088;&#1072;&#1073;&#1086;&#1095;&#1077;&#1075;&#1086;%20&#1089;&#1090;&#1086;&#1083;&#1072;&amp;wp=wh16x9_1920x1080&amp;isize=wallpaper&amp;pos=0&amp;lr=76&amp;rpt=simag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3.jpeg"/><Relationship Id="rId3" Type="http://schemas.openxmlformats.org/officeDocument/2006/relationships/audio" Target="../media/audio3.wav"/><Relationship Id="rId7" Type="http://schemas.openxmlformats.org/officeDocument/2006/relationships/image" Target="../media/image6.png"/><Relationship Id="rId12" Type="http://schemas.openxmlformats.org/officeDocument/2006/relationships/image" Target="../media/image1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5.wav"/><Relationship Id="rId7" Type="http://schemas.openxmlformats.org/officeDocument/2006/relationships/image" Target="../media/image1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4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20.png"/><Relationship Id="rId5" Type="http://schemas.openxmlformats.org/officeDocument/2006/relationships/image" Target="../media/image11.gif"/><Relationship Id="rId10" Type="http://schemas.openxmlformats.org/officeDocument/2006/relationships/image" Target="../media/image12.jpe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3286116" y="4929198"/>
            <a:ext cx="3071834" cy="928694"/>
          </a:xfrm>
          <a:prstGeom prst="actionButtonForwardNex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>
              <a:rot lat="0" lon="0" rev="13200000"/>
            </a:lightRig>
          </a:scene3d>
          <a:sp3d extrusionH="76200" contourW="38100" prstMaterial="dkEdge">
            <a:bevelT w="158750" h="139700" prst="divot"/>
            <a:bevelB w="57150"/>
            <a:extrusionClr>
              <a:schemeClr val="tx2">
                <a:lumMod val="60000"/>
                <a:lumOff val="40000"/>
              </a:schemeClr>
            </a:extrusionClr>
            <a:contourClr>
              <a:schemeClr val="bg1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1"/>
                </a:solidFill>
              </a:rPr>
              <a:t>старт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428728" y="214290"/>
            <a:ext cx="6750566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Интерактивная 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игра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 «Мозаика»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8" name="Picture 2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6346988"/>
            <a:ext cx="539347" cy="511012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28941" y="476672"/>
            <a:ext cx="6461546" cy="769441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50800"/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Что такое кодирование?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68268" y="1702548"/>
            <a:ext cx="54278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- Искажение информации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90994" y="2348880"/>
            <a:ext cx="781361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- Изменение количества информации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41042" y="3036537"/>
            <a:ext cx="703269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- Изменение формы информации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33308" y="3835268"/>
            <a:ext cx="651088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- Средство поиска информации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60926" y="4581128"/>
            <a:ext cx="755405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- Перевод информации в другой системе</a:t>
            </a: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7566025" y="6113463"/>
            <a:ext cx="1395413" cy="576262"/>
          </a:xfrm>
          <a:prstGeom prst="actionButtonForwardNex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1"/>
                </a:solidFill>
              </a:rPr>
              <a:t>далее</a:t>
            </a:r>
          </a:p>
        </p:txBody>
      </p:sp>
      <p:sp>
        <p:nvSpPr>
          <p:cNvPr id="13" name="1"/>
          <p:cNvSpPr/>
          <p:nvPr/>
        </p:nvSpPr>
        <p:spPr>
          <a:xfrm>
            <a:off x="834969" y="1809689"/>
            <a:ext cx="456025" cy="432048"/>
          </a:xfrm>
          <a:prstGeom prst="ellipse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rgbClr val="FFFF00"/>
              </a:gs>
              <a:gs pos="100000">
                <a:schemeClr val="bg2">
                  <a:lumMod val="50000"/>
                </a:schemeClr>
              </a:gs>
            </a:gsLst>
          </a:gradFill>
          <a:ln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2"/>
          <p:cNvSpPr/>
          <p:nvPr/>
        </p:nvSpPr>
        <p:spPr>
          <a:xfrm>
            <a:off x="834968" y="2456021"/>
            <a:ext cx="456025" cy="432048"/>
          </a:xfrm>
          <a:prstGeom prst="ellipse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rgbClr val="FFFF00"/>
              </a:gs>
              <a:gs pos="100000">
                <a:schemeClr val="bg2">
                  <a:lumMod val="50000"/>
                </a:schemeClr>
              </a:gs>
            </a:gsLst>
          </a:gradFill>
          <a:ln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3"/>
          <p:cNvSpPr/>
          <p:nvPr/>
        </p:nvSpPr>
        <p:spPr>
          <a:xfrm>
            <a:off x="835488" y="3169206"/>
            <a:ext cx="456025" cy="432048"/>
          </a:xfrm>
          <a:prstGeom prst="ellipse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rgbClr val="FFFF00"/>
              </a:gs>
              <a:gs pos="100000">
                <a:schemeClr val="bg2">
                  <a:lumMod val="50000"/>
                </a:schemeClr>
              </a:gs>
            </a:gsLst>
          </a:gradFill>
          <a:ln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4"/>
          <p:cNvSpPr/>
          <p:nvPr/>
        </p:nvSpPr>
        <p:spPr>
          <a:xfrm>
            <a:off x="835487" y="3984220"/>
            <a:ext cx="456025" cy="432048"/>
          </a:xfrm>
          <a:prstGeom prst="ellipse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rgbClr val="FFFF00"/>
              </a:gs>
              <a:gs pos="100000">
                <a:schemeClr val="bg2">
                  <a:lumMod val="50000"/>
                </a:schemeClr>
              </a:gs>
            </a:gsLst>
          </a:gradFill>
          <a:ln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5"/>
          <p:cNvSpPr/>
          <p:nvPr/>
        </p:nvSpPr>
        <p:spPr>
          <a:xfrm>
            <a:off x="845839" y="4651544"/>
            <a:ext cx="456025" cy="432048"/>
          </a:xfrm>
          <a:prstGeom prst="ellipse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rgbClr val="FFFF00"/>
              </a:gs>
              <a:gs pos="100000">
                <a:schemeClr val="bg2">
                  <a:lumMod val="50000"/>
                </a:schemeClr>
              </a:gs>
            </a:gsLst>
          </a:gradFill>
          <a:ln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278" name="Picture 4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0175" y="5864225"/>
            <a:ext cx="990600" cy="87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C1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C1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1BF2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3C1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1BF2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295275" y="1033463"/>
            <a:ext cx="8496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2"/>
              </a:rPr>
              <a:t>http://uchu2008.narod.ru/razdely/informatika/slovar_terminov.html</a:t>
            </a:r>
            <a:r>
              <a:rPr lang="ru-RU"/>
              <a:t> - </a:t>
            </a:r>
            <a:r>
              <a:rPr lang="ru-RU" b="1"/>
              <a:t>СЛОВАРЬ ТЕРМИНОВ ПО ИНФОРМАТИКЕ</a:t>
            </a: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30092" y="122601"/>
            <a:ext cx="611738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Список источников:</a:t>
            </a:r>
          </a:p>
        </p:txBody>
      </p:sp>
      <p:sp>
        <p:nvSpPr>
          <p:cNvPr id="12292" name="Прямоугольник 3"/>
          <p:cNvSpPr>
            <a:spLocks noChangeArrowheads="1"/>
          </p:cNvSpPr>
          <p:nvPr/>
        </p:nvSpPr>
        <p:spPr bwMode="auto">
          <a:xfrm>
            <a:off x="352425" y="1679575"/>
            <a:ext cx="4146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3"/>
              </a:rPr>
              <a:t>https://znanija.com/task/13119863</a:t>
            </a:r>
            <a:r>
              <a:rPr lang="ru-RU"/>
              <a:t> - тест</a:t>
            </a: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7566025" y="6113463"/>
            <a:ext cx="1395413" cy="576262"/>
          </a:xfrm>
          <a:prstGeom prst="actionButtonForwardNex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1"/>
                </a:solidFill>
              </a:rPr>
              <a:t>далее</a:t>
            </a:r>
          </a:p>
        </p:txBody>
      </p:sp>
      <p:sp>
        <p:nvSpPr>
          <p:cNvPr id="12294" name="Прямоугольник 5"/>
          <p:cNvSpPr>
            <a:spLocks noChangeArrowheads="1"/>
          </p:cNvSpPr>
          <p:nvPr/>
        </p:nvSpPr>
        <p:spPr bwMode="auto">
          <a:xfrm>
            <a:off x="288925" y="3049588"/>
            <a:ext cx="7913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u="sng">
                <a:hlinkClick r:id="rId4"/>
              </a:rPr>
              <a:t>http://www.mp3cut.ru</a:t>
            </a:r>
            <a:r>
              <a:rPr lang="ru-RU"/>
              <a:t> – обрезка звукового файла</a:t>
            </a:r>
          </a:p>
        </p:txBody>
      </p:sp>
      <p:sp>
        <p:nvSpPr>
          <p:cNvPr id="12295" name="Прямоугольник 6"/>
          <p:cNvSpPr>
            <a:spLocks noChangeArrowheads="1"/>
          </p:cNvSpPr>
          <p:nvPr/>
        </p:nvSpPr>
        <p:spPr bwMode="auto">
          <a:xfrm>
            <a:off x="230188" y="3500438"/>
            <a:ext cx="85582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u="sng">
                <a:solidFill>
                  <a:srgbClr val="000000"/>
                </a:solidFill>
                <a:hlinkClick r:id="rId5"/>
              </a:rPr>
              <a:t>http://www.online-convert.com/ru/result/f16f2ae4-059d-4e60-b05a-8b0f25531826</a:t>
            </a:r>
            <a:r>
              <a:rPr lang="ru-RU">
                <a:solidFill>
                  <a:srgbClr val="000000"/>
                </a:solidFill>
              </a:rPr>
              <a:t> - конвертор звуковых файлов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188" y="2679700"/>
            <a:ext cx="87264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u="sng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 работе для вставки звуковых файлов применялись следующие онлайн сервисы:</a:t>
            </a:r>
          </a:p>
        </p:txBody>
      </p:sp>
      <p:sp>
        <p:nvSpPr>
          <p:cNvPr id="12297" name="Прямоугольник 8"/>
          <p:cNvSpPr>
            <a:spLocks noChangeArrowheads="1"/>
          </p:cNvSpPr>
          <p:nvPr/>
        </p:nvSpPr>
        <p:spPr bwMode="auto">
          <a:xfrm>
            <a:off x="312738" y="4926013"/>
            <a:ext cx="77565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u="sng">
                <a:hlinkClick r:id="rId6"/>
              </a:rPr>
              <a:t>https://my-hit.fm/звук-леса</a:t>
            </a:r>
            <a:r>
              <a:rPr lang="ru-RU"/>
              <a:t> - музыка леса</a:t>
            </a:r>
          </a:p>
          <a:p>
            <a:r>
              <a:rPr lang="ru-RU" u="sng">
                <a:hlinkClick r:id="rId7"/>
              </a:rPr>
              <a:t>https://my-hit.fm/попугай-кеша</a:t>
            </a:r>
            <a:r>
              <a:rPr lang="ru-RU"/>
              <a:t> - музыка из мультфильма «Попугай Кеша»</a:t>
            </a:r>
          </a:p>
          <a:p>
            <a:r>
              <a:rPr lang="ru-RU" u="sng">
                <a:hlinkClick r:id="rId8"/>
              </a:rPr>
              <a:t>https://my-hit.fm/разбитое-стекло</a:t>
            </a:r>
            <a:r>
              <a:rPr lang="ru-RU"/>
              <a:t> - звук разбитого стекла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7513" y="4332288"/>
            <a:ext cx="74168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u="sng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 презентации включены отрывки звуковых файлов: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5763" y="5826125"/>
            <a:ext cx="7416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u="sng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 презентации включены </a:t>
            </a:r>
            <a:r>
              <a:rPr lang="ru-RU" i="1" u="sng" dirty="0" err="1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смайлы</a:t>
            </a:r>
            <a:r>
              <a:rPr lang="ru-RU" i="1" u="sng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и анимационные картинки:</a:t>
            </a:r>
          </a:p>
        </p:txBody>
      </p:sp>
      <p:sp>
        <p:nvSpPr>
          <p:cNvPr id="12300" name="Прямоугольник 11"/>
          <p:cNvSpPr>
            <a:spLocks noChangeArrowheads="1"/>
          </p:cNvSpPr>
          <p:nvPr/>
        </p:nvSpPr>
        <p:spPr bwMode="auto">
          <a:xfrm>
            <a:off x="417513" y="6319838"/>
            <a:ext cx="47513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u="sng">
                <a:solidFill>
                  <a:srgbClr val="000000"/>
                </a:solidFill>
                <a:hlinkClick r:id="rId9"/>
              </a:rPr>
              <a:t>http://wdesk.ru/photo/3</a:t>
            </a:r>
            <a:r>
              <a:rPr lang="ru-RU">
                <a:solidFill>
                  <a:srgbClr val="000000"/>
                </a:solidFill>
              </a:rPr>
              <a:t> - анимация, смайлики</a:t>
            </a:r>
          </a:p>
        </p:txBody>
      </p:sp>
      <p:sp>
        <p:nvSpPr>
          <p:cNvPr id="12301" name="Прямоугольник 12"/>
          <p:cNvSpPr>
            <a:spLocks noChangeArrowheads="1"/>
          </p:cNvSpPr>
          <p:nvPr/>
        </p:nvSpPr>
        <p:spPr bwMode="auto">
          <a:xfrm>
            <a:off x="371475" y="2239963"/>
            <a:ext cx="79105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u="sng">
                <a:solidFill>
                  <a:srgbClr val="000000"/>
                </a:solidFill>
                <a:hlinkClick r:id="rId10"/>
              </a:rPr>
              <a:t>https://www.youtube.com/watch?v=Wk5UYrIha2g</a:t>
            </a:r>
            <a:r>
              <a:rPr lang="ru-RU" sz="1600">
                <a:solidFill>
                  <a:srgbClr val="000000"/>
                </a:solidFill>
              </a:rPr>
              <a:t> – видеоурок по созданию триггеров</a:t>
            </a:r>
          </a:p>
        </p:txBody>
      </p:sp>
      <p:pic>
        <p:nvPicPr>
          <p:cNvPr id="15" name="Picture 4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930" y="5137357"/>
            <a:ext cx="990125" cy="873845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469" y="139279"/>
            <a:ext cx="8459495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Список источников иллюстраций:</a:t>
            </a:r>
          </a:p>
        </p:txBody>
      </p:sp>
      <p:sp>
        <p:nvSpPr>
          <p:cNvPr id="13315" name="Прямоугольник 2"/>
          <p:cNvSpPr>
            <a:spLocks noChangeArrowheads="1"/>
          </p:cNvSpPr>
          <p:nvPr/>
        </p:nvSpPr>
        <p:spPr bwMode="auto">
          <a:xfrm>
            <a:off x="130175" y="1577975"/>
            <a:ext cx="903763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ru-RU" sz="1200" u="sng">
                <a:hlinkClick r:id="rId2"/>
              </a:rPr>
              <a:t>http://itd2.mycdn.me/image?id=837269179837&amp;t=20&amp;plc=WEB&amp;tkn=*Vj6AD4k8nlWmOHUEY5wl1zIPjNE</a:t>
            </a:r>
            <a:r>
              <a:rPr lang="ru-RU" sz="1200"/>
              <a:t> – картинка для разминки (найди отличия)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200" u="sng">
                <a:hlinkClick r:id="rId3"/>
              </a:rPr>
              <a:t>https://yandex.ru/images/search?text=кот%20в%20мешке&amp;img_url=https%3A%2F%2Fotvet.imgsmail.ru%2Fdownload%2Fu_b7b60f06c0ce8b6541ad0c60873d0565_800.jpg&amp;pos=24&amp;rpt=simage&amp;lr=76</a:t>
            </a:r>
            <a:r>
              <a:rPr lang="ru-RU" sz="1200"/>
              <a:t> – картинка фона (для игры «Кот в мешке»)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200" u="sng">
                <a:hlinkClick r:id="rId4"/>
              </a:rPr>
              <a:t>https://yandex.ru/images/search?text=фоны%20для%20рабочего%20стола&amp;wp=wh16x9_1920x1080&amp;img_url=https%3A%2F%2Fwww.ventube.com%2Fwp-content%2Fuploads%2F2013%2F01%2FGreen-Parrot-Wide-New-Hd-Screensavers.jpg&amp;pos=2&amp;isize=wallpaper&amp;rpt=simage&amp;lr=76</a:t>
            </a:r>
            <a:r>
              <a:rPr lang="ru-RU" sz="1200"/>
              <a:t> – фон слайда для задания «Вставь пропущенную букву» и «Найди ошибки»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200" u="sng">
                <a:hlinkClick r:id="rId5"/>
              </a:rPr>
              <a:t>https://yandex.ru/images/search?img_url=https%3A%2F%2Fc.wallhere.com%2Fphotos%2Fcc%2F01%2Fyellow_flowers_Cosmos_flower_butterfly_hot_air_balloons-156036.jpg!d&amp;p=1&amp;text=фон%20для%20рабочего%20стола%20цветы&amp;wp=wh16x9_1920x1080&amp;isize=wallpaper&amp;pos=91&amp;lr=76&amp;rpt=simage</a:t>
            </a:r>
            <a:r>
              <a:rPr lang="ru-RU" sz="1200"/>
              <a:t> – фон для задания «Выберете верное утверждение»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200" u="sng">
                <a:hlinkClick r:id="rId6"/>
              </a:rPr>
              <a:t>https://yandex.ru/images/search?img_url=https%3A%2F%2Favatanplus.com%2Ffiles%2Fresources%2Foriginal%2F572def51512871548b6ed5b4.jpg&amp;p=3&amp;text=фон%20для%20рабочего%20стола%20цветы%20ромашки&amp;wp=wh16x9_1920x1080&amp;isize=wallpaper&amp;pos=207&amp;rpt=simage&amp;lr=76</a:t>
            </a:r>
            <a:r>
              <a:rPr lang="ru-RU" sz="1200"/>
              <a:t> – фон 9-го слайда</a:t>
            </a:r>
          </a:p>
          <a:p>
            <a:pPr marL="171450" indent="-171450">
              <a:buFont typeface="Arial" charset="0"/>
              <a:buChar char="•"/>
            </a:pPr>
            <a:r>
              <a:rPr lang="ru-RU" sz="1200" u="sng">
                <a:hlinkClick r:id="rId7"/>
              </a:rPr>
              <a:t>https://yandex.ru/images/search?img_url=https%3A%2F%2Fwww.optasy.com%2Fsites%2Fdefault%2Ffiles%2F2016-09%2Fslide2_0.jpg&amp;text=фоны%20для%20рабочего%20стола%20кодирование&amp;wp=wh16x9_1920x1080&amp;isize=wallpaper&amp;pos=7&amp;lr=76&amp;rpt=simage</a:t>
            </a:r>
            <a:r>
              <a:rPr lang="ru-RU" sz="1200"/>
              <a:t> - фон к 10 слайду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>
                <a:hlinkClick r:id="rId8"/>
              </a:rPr>
              <a:t>https://yandex.ru/images/search?img_url=http%3A%2F%2Fgarantstroy33.ru%2Fimage%2FK%2FK3%2F%25D0%259A3.4.jpg&amp;p=2&amp;text=</a:t>
            </a:r>
            <a:r>
              <a:rPr lang="ru-RU" sz="1200">
                <a:hlinkClick r:id="rId8"/>
              </a:rPr>
              <a:t>домик&amp;</a:t>
            </a:r>
            <a:r>
              <a:rPr lang="en-US" sz="1200">
                <a:hlinkClick r:id="rId8"/>
              </a:rPr>
              <a:t>wp=wh16x9_1920x1080&amp;isize=wallpaper&amp;pos=133&amp;rpt=simage&amp;lr=76</a:t>
            </a:r>
            <a:r>
              <a:rPr lang="ru-RU" sz="1200"/>
              <a:t> – фон кнопки «Домой»</a:t>
            </a:r>
          </a:p>
        </p:txBody>
      </p:sp>
      <p:sp>
        <p:nvSpPr>
          <p:cNvPr id="13316" name="Прямоугольник 3"/>
          <p:cNvSpPr>
            <a:spLocks noChangeArrowheads="1"/>
          </p:cNvSpPr>
          <p:nvPr/>
        </p:nvSpPr>
        <p:spPr bwMode="auto">
          <a:xfrm>
            <a:off x="130175" y="908050"/>
            <a:ext cx="89789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ru-RU" sz="1200" u="sng">
                <a:solidFill>
                  <a:srgbClr val="000000"/>
                </a:solidFill>
                <a:hlinkClick r:id="rId9"/>
              </a:rPr>
              <a:t>https://yandex.ru/images/search?img_url=https%3A%2F%2Fgetbg.net%2Fupload%2Ffull%2F331419_sinij_fon_kapelka_pushinka_stebelek_makro_2560x1600_(www.GetBg.net).jpg&amp;text=синий%20фон%20капелька%20для%20рабочего%20стола&amp;wp=wh16x9_1920x1080&amp;isize=wallpaper&amp;pos=0&amp;lr=76&amp;rpt=simage</a:t>
            </a:r>
            <a:r>
              <a:rPr lang="ru-RU" sz="1200">
                <a:solidFill>
                  <a:srgbClr val="000000"/>
                </a:solidFill>
              </a:rPr>
              <a:t> – фон для первого слайда</a:t>
            </a:r>
          </a:p>
        </p:txBody>
      </p:sp>
      <p:pic>
        <p:nvPicPr>
          <p:cNvPr id="1028" name="Picture 4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1" y="5864704"/>
            <a:ext cx="990125" cy="873845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562" y="5864703"/>
            <a:ext cx="922299" cy="87384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332656"/>
            <a:ext cx="473873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Кот в мешке</a:t>
            </a:r>
          </a:p>
        </p:txBody>
      </p:sp>
      <p:sp>
        <p:nvSpPr>
          <p:cNvPr id="7" name="мышь"/>
          <p:cNvSpPr/>
          <p:nvPr/>
        </p:nvSpPr>
        <p:spPr>
          <a:xfrm>
            <a:off x="215900" y="5084763"/>
            <a:ext cx="2447925" cy="431800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</a:rPr>
              <a:t>мышь</a:t>
            </a:r>
          </a:p>
        </p:txBody>
      </p:sp>
      <p:sp>
        <p:nvSpPr>
          <p:cNvPr id="8" name="принтер"/>
          <p:cNvSpPr/>
          <p:nvPr/>
        </p:nvSpPr>
        <p:spPr>
          <a:xfrm>
            <a:off x="204788" y="5668963"/>
            <a:ext cx="2447925" cy="433387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микрофон</a:t>
            </a:r>
          </a:p>
        </p:txBody>
      </p:sp>
      <p:sp>
        <p:nvSpPr>
          <p:cNvPr id="9" name="процессор"/>
          <p:cNvSpPr/>
          <p:nvPr/>
        </p:nvSpPr>
        <p:spPr>
          <a:xfrm>
            <a:off x="223838" y="6237288"/>
            <a:ext cx="2447925" cy="431800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процессор</a:t>
            </a:r>
          </a:p>
        </p:txBody>
      </p:sp>
      <p:sp>
        <p:nvSpPr>
          <p:cNvPr id="10" name="монитор"/>
          <p:cNvSpPr/>
          <p:nvPr/>
        </p:nvSpPr>
        <p:spPr>
          <a:xfrm>
            <a:off x="2779713" y="6253163"/>
            <a:ext cx="2447925" cy="431800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монитор</a:t>
            </a:r>
          </a:p>
        </p:txBody>
      </p:sp>
      <p:sp>
        <p:nvSpPr>
          <p:cNvPr id="11" name="память"/>
          <p:cNvSpPr/>
          <p:nvPr/>
        </p:nvSpPr>
        <p:spPr>
          <a:xfrm>
            <a:off x="2782888" y="5657850"/>
            <a:ext cx="2447925" cy="431800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память</a:t>
            </a:r>
          </a:p>
        </p:txBody>
      </p:sp>
      <p:pic>
        <p:nvPicPr>
          <p:cNvPr id="3080" name="Рисунок монитор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8875" y="4868863"/>
            <a:ext cx="2024063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дискета"/>
          <p:cNvSpPr/>
          <p:nvPr/>
        </p:nvSpPr>
        <p:spPr>
          <a:xfrm>
            <a:off x="2779713" y="5083175"/>
            <a:ext cx="2447925" cy="433388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дискета</a:t>
            </a:r>
          </a:p>
        </p:txBody>
      </p:sp>
      <p:pic>
        <p:nvPicPr>
          <p:cNvPr id="3082" name="Рисунок память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3225" y="4816475"/>
            <a:ext cx="3279775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Рисунок процессор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72225" y="5018088"/>
            <a:ext cx="1384300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Рисунок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48263" y="3451225"/>
            <a:ext cx="4273550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вопрос 1"/>
          <p:cNvSpPr/>
          <p:nvPr/>
        </p:nvSpPr>
        <p:spPr>
          <a:xfrm>
            <a:off x="323850" y="1668463"/>
            <a:ext cx="8424863" cy="8239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B0F0"/>
                </a:solidFill>
              </a:rPr>
              <a:t>1. Устройство вывода информации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89463" y="6080125"/>
            <a:ext cx="769937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00113" y="2781300"/>
            <a:ext cx="1947862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14913" y="2708275"/>
            <a:ext cx="4471987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7566025" y="6181725"/>
            <a:ext cx="1395413" cy="576263"/>
          </a:xfrm>
          <a:prstGeom prst="actionButtonForwardNex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1"/>
                </a:solidFill>
              </a:rPr>
              <a:t>далее</a:t>
            </a:r>
          </a:p>
        </p:txBody>
      </p:sp>
      <p:pic>
        <p:nvPicPr>
          <p:cNvPr id="20" name="Picture 4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242" y="5206268"/>
            <a:ext cx="990125" cy="873845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собачий вальс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разбитое стекл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разбитое стекл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разбитое стекл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разбитое стекл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разбитое стекл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476672"/>
            <a:ext cx="473873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Кот в мешке</a:t>
            </a:r>
          </a:p>
        </p:txBody>
      </p:sp>
      <p:sp>
        <p:nvSpPr>
          <p:cNvPr id="7" name="мышь"/>
          <p:cNvSpPr/>
          <p:nvPr/>
        </p:nvSpPr>
        <p:spPr>
          <a:xfrm>
            <a:off x="215900" y="5084763"/>
            <a:ext cx="2447925" cy="431800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</a:rPr>
              <a:t>мышь</a:t>
            </a:r>
          </a:p>
        </p:txBody>
      </p:sp>
      <p:sp>
        <p:nvSpPr>
          <p:cNvPr id="8" name="принтер"/>
          <p:cNvSpPr/>
          <p:nvPr/>
        </p:nvSpPr>
        <p:spPr>
          <a:xfrm>
            <a:off x="204788" y="5668963"/>
            <a:ext cx="2447925" cy="433387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принтер</a:t>
            </a:r>
          </a:p>
        </p:txBody>
      </p:sp>
      <p:sp>
        <p:nvSpPr>
          <p:cNvPr id="9" name="процессор"/>
          <p:cNvSpPr/>
          <p:nvPr/>
        </p:nvSpPr>
        <p:spPr>
          <a:xfrm>
            <a:off x="223838" y="6237288"/>
            <a:ext cx="2447925" cy="431800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процессор</a:t>
            </a:r>
          </a:p>
        </p:txBody>
      </p:sp>
      <p:sp>
        <p:nvSpPr>
          <p:cNvPr id="10" name="монитор"/>
          <p:cNvSpPr/>
          <p:nvPr/>
        </p:nvSpPr>
        <p:spPr>
          <a:xfrm>
            <a:off x="2779713" y="6253163"/>
            <a:ext cx="2447925" cy="431800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монитор</a:t>
            </a:r>
          </a:p>
        </p:txBody>
      </p:sp>
      <p:sp>
        <p:nvSpPr>
          <p:cNvPr id="11" name="память"/>
          <p:cNvSpPr/>
          <p:nvPr/>
        </p:nvSpPr>
        <p:spPr>
          <a:xfrm>
            <a:off x="2782888" y="5657850"/>
            <a:ext cx="2447925" cy="431800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память</a:t>
            </a:r>
          </a:p>
        </p:txBody>
      </p:sp>
      <p:pic>
        <p:nvPicPr>
          <p:cNvPr id="4104" name="Рисунок монитор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8875" y="4868863"/>
            <a:ext cx="2024063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дискета"/>
          <p:cNvSpPr/>
          <p:nvPr/>
        </p:nvSpPr>
        <p:spPr>
          <a:xfrm>
            <a:off x="2779713" y="5083175"/>
            <a:ext cx="2447925" cy="433388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дискета</a:t>
            </a:r>
          </a:p>
        </p:txBody>
      </p:sp>
      <p:pic>
        <p:nvPicPr>
          <p:cNvPr id="4106" name="Рисунок память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3225" y="4816475"/>
            <a:ext cx="3279775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Рисунок процессор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72225" y="5018088"/>
            <a:ext cx="1384300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Рисунок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48263" y="3451225"/>
            <a:ext cx="4273550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58988" y="6084888"/>
            <a:ext cx="7683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9938" y="2924175"/>
            <a:ext cx="165417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вопрос 2"/>
          <p:cNvSpPr/>
          <p:nvPr/>
        </p:nvSpPr>
        <p:spPr>
          <a:xfrm>
            <a:off x="300038" y="1773238"/>
            <a:ext cx="8424862" cy="8239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B0F0"/>
                </a:solidFill>
              </a:rPr>
              <a:t>2. Сердце компьютера.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68888" y="2924175"/>
            <a:ext cx="4471987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7566025" y="6113463"/>
            <a:ext cx="1395413" cy="576262"/>
          </a:xfrm>
          <a:prstGeom prst="actionButtonForwardNex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1"/>
                </a:solidFill>
              </a:rPr>
              <a:t>далее</a:t>
            </a:r>
          </a:p>
        </p:txBody>
      </p:sp>
      <p:pic>
        <p:nvPicPr>
          <p:cNvPr id="20" name="Picture 4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498" y="5161029"/>
            <a:ext cx="990125" cy="873845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разбитое стекл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разбитое стекл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разбитое стекл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разбитое стекл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разбитое стекл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собачий вальс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9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5697" y="404664"/>
            <a:ext cx="473873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Кот в мешке</a:t>
            </a:r>
          </a:p>
        </p:txBody>
      </p:sp>
      <p:sp>
        <p:nvSpPr>
          <p:cNvPr id="7" name="мышь"/>
          <p:cNvSpPr/>
          <p:nvPr/>
        </p:nvSpPr>
        <p:spPr>
          <a:xfrm>
            <a:off x="215900" y="5084763"/>
            <a:ext cx="2447925" cy="431800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</a:rPr>
              <a:t>мышь</a:t>
            </a:r>
          </a:p>
        </p:txBody>
      </p:sp>
      <p:sp>
        <p:nvSpPr>
          <p:cNvPr id="8" name="принтер"/>
          <p:cNvSpPr/>
          <p:nvPr/>
        </p:nvSpPr>
        <p:spPr>
          <a:xfrm>
            <a:off x="204788" y="5668963"/>
            <a:ext cx="2447925" cy="433387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принтер</a:t>
            </a:r>
          </a:p>
        </p:txBody>
      </p:sp>
      <p:sp>
        <p:nvSpPr>
          <p:cNvPr id="9" name="процессор"/>
          <p:cNvSpPr/>
          <p:nvPr/>
        </p:nvSpPr>
        <p:spPr>
          <a:xfrm>
            <a:off x="223838" y="6237288"/>
            <a:ext cx="2447925" cy="431800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процессор</a:t>
            </a:r>
          </a:p>
        </p:txBody>
      </p:sp>
      <p:sp>
        <p:nvSpPr>
          <p:cNvPr id="10" name="монитор"/>
          <p:cNvSpPr/>
          <p:nvPr/>
        </p:nvSpPr>
        <p:spPr>
          <a:xfrm>
            <a:off x="2779713" y="6253163"/>
            <a:ext cx="2447925" cy="431800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монитор</a:t>
            </a:r>
          </a:p>
        </p:txBody>
      </p:sp>
      <p:sp>
        <p:nvSpPr>
          <p:cNvPr id="11" name="память"/>
          <p:cNvSpPr/>
          <p:nvPr/>
        </p:nvSpPr>
        <p:spPr>
          <a:xfrm>
            <a:off x="2782888" y="5657850"/>
            <a:ext cx="2447925" cy="431800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память</a:t>
            </a:r>
          </a:p>
        </p:txBody>
      </p:sp>
      <p:pic>
        <p:nvPicPr>
          <p:cNvPr id="5128" name="Рисунок монитор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38875" y="4868863"/>
            <a:ext cx="2024063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дискета"/>
          <p:cNvSpPr/>
          <p:nvPr/>
        </p:nvSpPr>
        <p:spPr>
          <a:xfrm>
            <a:off x="2779713" y="5083175"/>
            <a:ext cx="2447925" cy="433388"/>
          </a:xfrm>
          <a:prstGeom prst="roundRect">
            <a:avLst/>
          </a:prstGeom>
          <a:solidFill>
            <a:srgbClr val="00B0F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дискета</a:t>
            </a:r>
          </a:p>
        </p:txBody>
      </p:sp>
      <p:pic>
        <p:nvPicPr>
          <p:cNvPr id="5130" name="Рисунок память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83225" y="4816475"/>
            <a:ext cx="3279775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Рисунок процессор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72225" y="5018088"/>
            <a:ext cx="1384300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Рисунок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48263" y="3451225"/>
            <a:ext cx="4273550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981200" y="5534025"/>
            <a:ext cx="76993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82650" y="2997200"/>
            <a:ext cx="1728788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вопрос 2"/>
          <p:cNvSpPr/>
          <p:nvPr/>
        </p:nvSpPr>
        <p:spPr>
          <a:xfrm>
            <a:off x="300038" y="1773238"/>
            <a:ext cx="8424862" cy="8239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B0F0"/>
                </a:solidFill>
              </a:rPr>
              <a:t>3.Бывает лазерный и струйный.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292725" y="3141663"/>
            <a:ext cx="4471988" cy="447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Управляющая кнопка: далее 28">
            <a:hlinkClick r:id="" action="ppaction://hlinkshowjump?jump=nextslide" highlightClick="1"/>
          </p:cNvPr>
          <p:cNvSpPr/>
          <p:nvPr/>
        </p:nvSpPr>
        <p:spPr>
          <a:xfrm>
            <a:off x="7566025" y="6113463"/>
            <a:ext cx="1395413" cy="576262"/>
          </a:xfrm>
          <a:prstGeom prst="actionButtonForwardNex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1"/>
                </a:solidFill>
              </a:rPr>
              <a:t>далее</a:t>
            </a:r>
          </a:p>
        </p:txBody>
      </p:sp>
      <p:pic>
        <p:nvPicPr>
          <p:cNvPr id="19" name="Picture 4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328" y="5114450"/>
            <a:ext cx="990125" cy="873845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разбитое стекл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разбитое стекл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разбитое стекл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разбитое стекл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разбитое стекло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собачий вальс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1102" y="260648"/>
            <a:ext cx="848180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Вставь пропущенную букву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150" y="1556792"/>
            <a:ext cx="306769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1) П..</a:t>
            </a:r>
            <a:r>
              <a:rPr lang="ru-RU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чать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е"/>
          <p:cNvSpPr/>
          <p:nvPr/>
        </p:nvSpPr>
        <p:spPr>
          <a:xfrm>
            <a:off x="3419872" y="1556792"/>
            <a:ext cx="5325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27013" y="1576022"/>
            <a:ext cx="88998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и?</a:t>
            </a:r>
          </a:p>
        </p:txBody>
      </p:sp>
      <p:pic>
        <p:nvPicPr>
          <p:cNvPr id="7" name="нет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53063" y="2924175"/>
            <a:ext cx="413702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да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8213" y="3113088"/>
            <a:ext cx="3006725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0304" y="2652015"/>
            <a:ext cx="445666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2) </a:t>
            </a:r>
            <a:r>
              <a:rPr lang="ru-RU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Пр..грамма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" name="е"/>
          <p:cNvSpPr/>
          <p:nvPr/>
        </p:nvSpPr>
        <p:spPr>
          <a:xfrm>
            <a:off x="4479260" y="2650451"/>
            <a:ext cx="52610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а</a:t>
            </a:r>
          </a:p>
        </p:txBody>
      </p:sp>
      <p:sp>
        <p:nvSpPr>
          <p:cNvPr id="11" name="е"/>
          <p:cNvSpPr/>
          <p:nvPr/>
        </p:nvSpPr>
        <p:spPr>
          <a:xfrm>
            <a:off x="5180768" y="2652015"/>
            <a:ext cx="8771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о?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9264" y="3754959"/>
            <a:ext cx="375583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3) Р..</a:t>
            </a:r>
            <a:r>
              <a:rPr lang="ru-RU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дактор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е2"/>
          <p:cNvSpPr/>
          <p:nvPr/>
        </p:nvSpPr>
        <p:spPr>
          <a:xfrm>
            <a:off x="3995594" y="3760750"/>
            <a:ext cx="5325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е</a:t>
            </a:r>
          </a:p>
        </p:txBody>
      </p:sp>
      <p:sp>
        <p:nvSpPr>
          <p:cNvPr id="14" name="и2"/>
          <p:cNvSpPr/>
          <p:nvPr/>
        </p:nvSpPr>
        <p:spPr>
          <a:xfrm>
            <a:off x="4702735" y="3754959"/>
            <a:ext cx="88998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и?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7366" y="4840803"/>
            <a:ext cx="391421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4) </a:t>
            </a:r>
            <a:r>
              <a:rPr lang="ru-RU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Дисково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..</a:t>
            </a:r>
          </a:p>
        </p:txBody>
      </p:sp>
      <p:sp>
        <p:nvSpPr>
          <p:cNvPr id="16" name="е2"/>
          <p:cNvSpPr/>
          <p:nvPr/>
        </p:nvSpPr>
        <p:spPr>
          <a:xfrm>
            <a:off x="4069130" y="4717741"/>
            <a:ext cx="45397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т</a:t>
            </a:r>
          </a:p>
        </p:txBody>
      </p:sp>
      <p:sp>
        <p:nvSpPr>
          <p:cNvPr id="17" name="и2"/>
          <p:cNvSpPr/>
          <p:nvPr/>
        </p:nvSpPr>
        <p:spPr>
          <a:xfrm>
            <a:off x="4728180" y="4711950"/>
            <a:ext cx="90762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д?</a:t>
            </a:r>
          </a:p>
        </p:txBody>
      </p: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7566025" y="6113463"/>
            <a:ext cx="1395413" cy="576262"/>
          </a:xfrm>
          <a:prstGeom prst="actionButtonForwardNex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1"/>
                </a:solidFill>
              </a:rPr>
              <a:t>далее</a:t>
            </a:r>
          </a:p>
        </p:txBody>
      </p:sp>
      <p:pic>
        <p:nvPicPr>
          <p:cNvPr id="19" name="Picture 4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1" y="5864704"/>
            <a:ext cx="990125" cy="873845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уша поет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х,так 2 mp3cut_ru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Лето 2 mp3cut_ru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х,так 2 mp3cut_ru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уша поет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х,так 2 mp3cut_ru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Лето 2 mp3cut_ru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Ах,так 2 mp3cut_ru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1628775"/>
            <a:ext cx="68453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699792" y="188640"/>
            <a:ext cx="312540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разминка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82608"/>
            <a:ext cx="8365945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cs typeface="+mn-cs"/>
              </a:rPr>
              <a:t>Найди отличия, и кликни по ним на правой картинке</a:t>
            </a:r>
          </a:p>
        </p:txBody>
      </p:sp>
      <p:sp>
        <p:nvSpPr>
          <p:cNvPr id="4" name="морковь"/>
          <p:cNvSpPr/>
          <p:nvPr/>
        </p:nvSpPr>
        <p:spPr>
          <a:xfrm rot="19330777">
            <a:off x="6127750" y="3406775"/>
            <a:ext cx="823913" cy="1662113"/>
          </a:xfrm>
          <a:prstGeom prst="ellipse">
            <a:avLst/>
          </a:prstGeom>
          <a:solidFill>
            <a:schemeClr val="tx2">
              <a:lumMod val="20000"/>
              <a:lumOff val="80000"/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" name="лягушка"/>
          <p:cNvSpPr/>
          <p:nvPr/>
        </p:nvSpPr>
        <p:spPr>
          <a:xfrm rot="1044311">
            <a:off x="4816475" y="4806950"/>
            <a:ext cx="1268413" cy="1544638"/>
          </a:xfrm>
          <a:prstGeom prst="ellipse">
            <a:avLst/>
          </a:prstGeom>
          <a:solidFill>
            <a:srgbClr val="92D050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штанишки"/>
          <p:cNvSpPr/>
          <p:nvPr/>
        </p:nvSpPr>
        <p:spPr>
          <a:xfrm rot="523191">
            <a:off x="5964238" y="4473575"/>
            <a:ext cx="1506537" cy="879475"/>
          </a:xfrm>
          <a:custGeom>
            <a:avLst/>
            <a:gdLst>
              <a:gd name="connsiteX0" fmla="*/ 0 w 1440160"/>
              <a:gd name="connsiteY0" fmla="*/ 360040 h 720080"/>
              <a:gd name="connsiteX1" fmla="*/ 720080 w 1440160"/>
              <a:gd name="connsiteY1" fmla="*/ 0 h 720080"/>
              <a:gd name="connsiteX2" fmla="*/ 1440160 w 1440160"/>
              <a:gd name="connsiteY2" fmla="*/ 360040 h 720080"/>
              <a:gd name="connsiteX3" fmla="*/ 720080 w 1440160"/>
              <a:gd name="connsiteY3" fmla="*/ 720080 h 720080"/>
              <a:gd name="connsiteX4" fmla="*/ 0 w 1440160"/>
              <a:gd name="connsiteY4" fmla="*/ 360040 h 720080"/>
              <a:gd name="connsiteX0" fmla="*/ 133 w 1440293"/>
              <a:gd name="connsiteY0" fmla="*/ 106030 h 466070"/>
              <a:gd name="connsiteX1" fmla="*/ 676876 w 1440293"/>
              <a:gd name="connsiteY1" fmla="*/ 49026 h 466070"/>
              <a:gd name="connsiteX2" fmla="*/ 1440293 w 1440293"/>
              <a:gd name="connsiteY2" fmla="*/ 106030 h 466070"/>
              <a:gd name="connsiteX3" fmla="*/ 720213 w 1440293"/>
              <a:gd name="connsiteY3" fmla="*/ 466070 h 466070"/>
              <a:gd name="connsiteX4" fmla="*/ 133 w 1440293"/>
              <a:gd name="connsiteY4" fmla="*/ 106030 h 466070"/>
              <a:gd name="connsiteX0" fmla="*/ 199 w 1440359"/>
              <a:gd name="connsiteY0" fmla="*/ 134804 h 494844"/>
              <a:gd name="connsiteX1" fmla="*/ 676942 w 1440359"/>
              <a:gd name="connsiteY1" fmla="*/ 77800 h 494844"/>
              <a:gd name="connsiteX2" fmla="*/ 1440359 w 1440359"/>
              <a:gd name="connsiteY2" fmla="*/ 134804 h 494844"/>
              <a:gd name="connsiteX3" fmla="*/ 720279 w 1440359"/>
              <a:gd name="connsiteY3" fmla="*/ 494844 h 494844"/>
              <a:gd name="connsiteX4" fmla="*/ 199 w 1440359"/>
              <a:gd name="connsiteY4" fmla="*/ 134804 h 494844"/>
              <a:gd name="connsiteX0" fmla="*/ 812 w 1440972"/>
              <a:gd name="connsiteY0" fmla="*/ 103113 h 463153"/>
              <a:gd name="connsiteX1" fmla="*/ 639062 w 1440972"/>
              <a:gd name="connsiteY1" fmla="*/ 87937 h 463153"/>
              <a:gd name="connsiteX2" fmla="*/ 1440972 w 1440972"/>
              <a:gd name="connsiteY2" fmla="*/ 103113 h 463153"/>
              <a:gd name="connsiteX3" fmla="*/ 720892 w 1440972"/>
              <a:gd name="connsiteY3" fmla="*/ 463153 h 463153"/>
              <a:gd name="connsiteX4" fmla="*/ 812 w 1440972"/>
              <a:gd name="connsiteY4" fmla="*/ 103113 h 463153"/>
              <a:gd name="connsiteX0" fmla="*/ 275 w 1449536"/>
              <a:gd name="connsiteY0" fmla="*/ 37054 h 397094"/>
              <a:gd name="connsiteX1" fmla="*/ 638525 w 1449536"/>
              <a:gd name="connsiteY1" fmla="*/ 21878 h 397094"/>
              <a:gd name="connsiteX2" fmla="*/ 919906 w 1449536"/>
              <a:gd name="connsiteY2" fmla="*/ 127943 h 397094"/>
              <a:gd name="connsiteX3" fmla="*/ 1440435 w 1449536"/>
              <a:gd name="connsiteY3" fmla="*/ 37054 h 397094"/>
              <a:gd name="connsiteX4" fmla="*/ 720355 w 1449536"/>
              <a:gd name="connsiteY4" fmla="*/ 397094 h 397094"/>
              <a:gd name="connsiteX5" fmla="*/ 275 w 1449536"/>
              <a:gd name="connsiteY5" fmla="*/ 37054 h 397094"/>
              <a:gd name="connsiteX0" fmla="*/ 275 w 1449853"/>
              <a:gd name="connsiteY0" fmla="*/ 44948 h 404988"/>
              <a:gd name="connsiteX1" fmla="*/ 638525 w 1449853"/>
              <a:gd name="connsiteY1" fmla="*/ 29772 h 404988"/>
              <a:gd name="connsiteX2" fmla="*/ 919906 w 1449853"/>
              <a:gd name="connsiteY2" fmla="*/ 135837 h 404988"/>
              <a:gd name="connsiteX3" fmla="*/ 1440435 w 1449853"/>
              <a:gd name="connsiteY3" fmla="*/ 44948 h 404988"/>
              <a:gd name="connsiteX4" fmla="*/ 720355 w 1449853"/>
              <a:gd name="connsiteY4" fmla="*/ 404988 h 404988"/>
              <a:gd name="connsiteX5" fmla="*/ 275 w 1449853"/>
              <a:gd name="connsiteY5" fmla="*/ 44948 h 404988"/>
              <a:gd name="connsiteX0" fmla="*/ 275 w 1450430"/>
              <a:gd name="connsiteY0" fmla="*/ 78177 h 438217"/>
              <a:gd name="connsiteX1" fmla="*/ 638525 w 1450430"/>
              <a:gd name="connsiteY1" fmla="*/ 63001 h 438217"/>
              <a:gd name="connsiteX2" fmla="*/ 919906 w 1450430"/>
              <a:gd name="connsiteY2" fmla="*/ 169066 h 438217"/>
              <a:gd name="connsiteX3" fmla="*/ 1440435 w 1450430"/>
              <a:gd name="connsiteY3" fmla="*/ 78177 h 438217"/>
              <a:gd name="connsiteX4" fmla="*/ 720355 w 1450430"/>
              <a:gd name="connsiteY4" fmla="*/ 438217 h 438217"/>
              <a:gd name="connsiteX5" fmla="*/ 275 w 1450430"/>
              <a:gd name="connsiteY5" fmla="*/ 78177 h 438217"/>
              <a:gd name="connsiteX0" fmla="*/ 275 w 1465226"/>
              <a:gd name="connsiteY0" fmla="*/ 295048 h 655088"/>
              <a:gd name="connsiteX1" fmla="*/ 638525 w 1465226"/>
              <a:gd name="connsiteY1" fmla="*/ 279872 h 655088"/>
              <a:gd name="connsiteX2" fmla="*/ 919906 w 1465226"/>
              <a:gd name="connsiteY2" fmla="*/ 385937 h 655088"/>
              <a:gd name="connsiteX3" fmla="*/ 1264985 w 1465226"/>
              <a:gd name="connsiteY3" fmla="*/ 695 h 655088"/>
              <a:gd name="connsiteX4" fmla="*/ 1440435 w 1465226"/>
              <a:gd name="connsiteY4" fmla="*/ 295048 h 655088"/>
              <a:gd name="connsiteX5" fmla="*/ 720355 w 1465226"/>
              <a:gd name="connsiteY5" fmla="*/ 655088 h 655088"/>
              <a:gd name="connsiteX6" fmla="*/ 275 w 1465226"/>
              <a:gd name="connsiteY6" fmla="*/ 295048 h 655088"/>
              <a:gd name="connsiteX0" fmla="*/ 56196 w 1521147"/>
              <a:gd name="connsiteY0" fmla="*/ 295048 h 655088"/>
              <a:gd name="connsiteX1" fmla="*/ 119477 w 1521147"/>
              <a:gd name="connsiteY1" fmla="*/ 14316 h 655088"/>
              <a:gd name="connsiteX2" fmla="*/ 694446 w 1521147"/>
              <a:gd name="connsiteY2" fmla="*/ 279872 h 655088"/>
              <a:gd name="connsiteX3" fmla="*/ 975827 w 1521147"/>
              <a:gd name="connsiteY3" fmla="*/ 385937 h 655088"/>
              <a:gd name="connsiteX4" fmla="*/ 1320906 w 1521147"/>
              <a:gd name="connsiteY4" fmla="*/ 695 h 655088"/>
              <a:gd name="connsiteX5" fmla="*/ 1496356 w 1521147"/>
              <a:gd name="connsiteY5" fmla="*/ 295048 h 655088"/>
              <a:gd name="connsiteX6" fmla="*/ 776276 w 1521147"/>
              <a:gd name="connsiteY6" fmla="*/ 655088 h 655088"/>
              <a:gd name="connsiteX7" fmla="*/ 56196 w 1521147"/>
              <a:gd name="connsiteY7" fmla="*/ 295048 h 65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1147" h="655088">
                <a:moveTo>
                  <a:pt x="56196" y="295048"/>
                </a:moveTo>
                <a:cubicBezTo>
                  <a:pt x="-53271" y="188253"/>
                  <a:pt x="13102" y="16845"/>
                  <a:pt x="119477" y="14316"/>
                </a:cubicBezTo>
                <a:cubicBezTo>
                  <a:pt x="225852" y="11787"/>
                  <a:pt x="551721" y="217935"/>
                  <a:pt x="694446" y="279872"/>
                </a:cubicBezTo>
                <a:cubicBezTo>
                  <a:pt x="837171" y="341809"/>
                  <a:pt x="871884" y="396469"/>
                  <a:pt x="975827" y="385937"/>
                </a:cubicBezTo>
                <a:cubicBezTo>
                  <a:pt x="1079770" y="375405"/>
                  <a:pt x="1234151" y="15843"/>
                  <a:pt x="1320906" y="695"/>
                </a:cubicBezTo>
                <a:cubicBezTo>
                  <a:pt x="1407661" y="-14453"/>
                  <a:pt x="1586661" y="221980"/>
                  <a:pt x="1496356" y="295048"/>
                </a:cubicBezTo>
                <a:cubicBezTo>
                  <a:pt x="1406051" y="368116"/>
                  <a:pt x="1173965" y="655088"/>
                  <a:pt x="776276" y="655088"/>
                </a:cubicBezTo>
                <a:cubicBezTo>
                  <a:pt x="378587" y="655088"/>
                  <a:pt x="165663" y="401843"/>
                  <a:pt x="56196" y="295048"/>
                </a:cubicBezTo>
                <a:close/>
              </a:path>
            </a:pathLst>
          </a:custGeom>
          <a:solidFill>
            <a:schemeClr val="bg2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ушко"/>
          <p:cNvSpPr/>
          <p:nvPr/>
        </p:nvSpPr>
        <p:spPr>
          <a:xfrm>
            <a:off x="5854700" y="1892300"/>
            <a:ext cx="730250" cy="515938"/>
          </a:xfrm>
          <a:custGeom>
            <a:avLst/>
            <a:gdLst>
              <a:gd name="connsiteX0" fmla="*/ 0 w 631742"/>
              <a:gd name="connsiteY0" fmla="*/ 244509 h 489018"/>
              <a:gd name="connsiteX1" fmla="*/ 315871 w 631742"/>
              <a:gd name="connsiteY1" fmla="*/ 0 h 489018"/>
              <a:gd name="connsiteX2" fmla="*/ 631742 w 631742"/>
              <a:gd name="connsiteY2" fmla="*/ 244509 h 489018"/>
              <a:gd name="connsiteX3" fmla="*/ 315871 w 631742"/>
              <a:gd name="connsiteY3" fmla="*/ 489018 h 489018"/>
              <a:gd name="connsiteX4" fmla="*/ 0 w 631742"/>
              <a:gd name="connsiteY4" fmla="*/ 244509 h 489018"/>
              <a:gd name="connsiteX0" fmla="*/ 172 w 631914"/>
              <a:gd name="connsiteY0" fmla="*/ 324408 h 568917"/>
              <a:gd name="connsiteX1" fmla="*/ 351553 w 631914"/>
              <a:gd name="connsiteY1" fmla="*/ 0 h 568917"/>
              <a:gd name="connsiteX2" fmla="*/ 631914 w 631914"/>
              <a:gd name="connsiteY2" fmla="*/ 324408 h 568917"/>
              <a:gd name="connsiteX3" fmla="*/ 316043 w 631914"/>
              <a:gd name="connsiteY3" fmla="*/ 568917 h 568917"/>
              <a:gd name="connsiteX4" fmla="*/ 172 w 631914"/>
              <a:gd name="connsiteY4" fmla="*/ 324408 h 568917"/>
              <a:gd name="connsiteX0" fmla="*/ 172 w 831024"/>
              <a:gd name="connsiteY0" fmla="*/ 338733 h 583242"/>
              <a:gd name="connsiteX1" fmla="*/ 351553 w 831024"/>
              <a:gd name="connsiteY1" fmla="*/ 14325 h 583242"/>
              <a:gd name="connsiteX2" fmla="*/ 823813 w 831024"/>
              <a:gd name="connsiteY2" fmla="*/ 85487 h 583242"/>
              <a:gd name="connsiteX3" fmla="*/ 631914 w 831024"/>
              <a:gd name="connsiteY3" fmla="*/ 338733 h 583242"/>
              <a:gd name="connsiteX4" fmla="*/ 316043 w 831024"/>
              <a:gd name="connsiteY4" fmla="*/ 583242 h 583242"/>
              <a:gd name="connsiteX5" fmla="*/ 172 w 831024"/>
              <a:gd name="connsiteY5" fmla="*/ 338733 h 583242"/>
              <a:gd name="connsiteX0" fmla="*/ 2601 w 833453"/>
              <a:gd name="connsiteY0" fmla="*/ 331859 h 576368"/>
              <a:gd name="connsiteX1" fmla="*/ 178172 w 833453"/>
              <a:gd name="connsiteY1" fmla="*/ 229533 h 576368"/>
              <a:gd name="connsiteX2" fmla="*/ 353982 w 833453"/>
              <a:gd name="connsiteY2" fmla="*/ 7451 h 576368"/>
              <a:gd name="connsiteX3" fmla="*/ 826242 w 833453"/>
              <a:gd name="connsiteY3" fmla="*/ 78613 h 576368"/>
              <a:gd name="connsiteX4" fmla="*/ 634343 w 833453"/>
              <a:gd name="connsiteY4" fmla="*/ 331859 h 576368"/>
              <a:gd name="connsiteX5" fmla="*/ 318472 w 833453"/>
              <a:gd name="connsiteY5" fmla="*/ 576368 h 576368"/>
              <a:gd name="connsiteX6" fmla="*/ 2601 w 833453"/>
              <a:gd name="connsiteY6" fmla="*/ 331859 h 576368"/>
              <a:gd name="connsiteX0" fmla="*/ 7469 w 731789"/>
              <a:gd name="connsiteY0" fmla="*/ 411758 h 577390"/>
              <a:gd name="connsiteX1" fmla="*/ 76508 w 731789"/>
              <a:gd name="connsiteY1" fmla="*/ 229533 h 577390"/>
              <a:gd name="connsiteX2" fmla="*/ 252318 w 731789"/>
              <a:gd name="connsiteY2" fmla="*/ 7451 h 577390"/>
              <a:gd name="connsiteX3" fmla="*/ 724578 w 731789"/>
              <a:gd name="connsiteY3" fmla="*/ 78613 h 577390"/>
              <a:gd name="connsiteX4" fmla="*/ 532679 w 731789"/>
              <a:gd name="connsiteY4" fmla="*/ 331859 h 577390"/>
              <a:gd name="connsiteX5" fmla="*/ 216808 w 731789"/>
              <a:gd name="connsiteY5" fmla="*/ 576368 h 577390"/>
              <a:gd name="connsiteX6" fmla="*/ 7469 w 731789"/>
              <a:gd name="connsiteY6" fmla="*/ 411758 h 577390"/>
              <a:gd name="connsiteX0" fmla="*/ 6297 w 730617"/>
              <a:gd name="connsiteY0" fmla="*/ 411758 h 515913"/>
              <a:gd name="connsiteX1" fmla="*/ 75336 w 730617"/>
              <a:gd name="connsiteY1" fmla="*/ 229533 h 515913"/>
              <a:gd name="connsiteX2" fmla="*/ 251146 w 730617"/>
              <a:gd name="connsiteY2" fmla="*/ 7451 h 515913"/>
              <a:gd name="connsiteX3" fmla="*/ 723406 w 730617"/>
              <a:gd name="connsiteY3" fmla="*/ 78613 h 515913"/>
              <a:gd name="connsiteX4" fmla="*/ 531507 w 730617"/>
              <a:gd name="connsiteY4" fmla="*/ 331859 h 515913"/>
              <a:gd name="connsiteX5" fmla="*/ 197880 w 730617"/>
              <a:gd name="connsiteY5" fmla="*/ 514224 h 515913"/>
              <a:gd name="connsiteX6" fmla="*/ 6297 w 730617"/>
              <a:gd name="connsiteY6" fmla="*/ 411758 h 515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0617" h="515913">
                <a:moveTo>
                  <a:pt x="6297" y="411758"/>
                </a:moveTo>
                <a:cubicBezTo>
                  <a:pt x="-14127" y="364310"/>
                  <a:pt x="16773" y="283601"/>
                  <a:pt x="75336" y="229533"/>
                </a:cubicBezTo>
                <a:cubicBezTo>
                  <a:pt x="133899" y="175465"/>
                  <a:pt x="143134" y="32604"/>
                  <a:pt x="251146" y="7451"/>
                </a:cubicBezTo>
                <a:cubicBezTo>
                  <a:pt x="359158" y="-17702"/>
                  <a:pt x="676679" y="24545"/>
                  <a:pt x="723406" y="78613"/>
                </a:cubicBezTo>
                <a:cubicBezTo>
                  <a:pt x="770133" y="132681"/>
                  <a:pt x="576186" y="262216"/>
                  <a:pt x="531507" y="331859"/>
                </a:cubicBezTo>
                <a:cubicBezTo>
                  <a:pt x="486828" y="401502"/>
                  <a:pt x="285415" y="500908"/>
                  <a:pt x="197880" y="514224"/>
                </a:cubicBezTo>
                <a:cubicBezTo>
                  <a:pt x="110345" y="527540"/>
                  <a:pt x="26721" y="459207"/>
                  <a:pt x="6297" y="411758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глазки"/>
          <p:cNvSpPr/>
          <p:nvPr/>
        </p:nvSpPr>
        <p:spPr>
          <a:xfrm>
            <a:off x="6129338" y="2789238"/>
            <a:ext cx="792162" cy="504825"/>
          </a:xfrm>
          <a:custGeom>
            <a:avLst/>
            <a:gdLst>
              <a:gd name="connsiteX0" fmla="*/ 0 w 648072"/>
              <a:gd name="connsiteY0" fmla="*/ 144016 h 288032"/>
              <a:gd name="connsiteX1" fmla="*/ 324036 w 648072"/>
              <a:gd name="connsiteY1" fmla="*/ 0 h 288032"/>
              <a:gd name="connsiteX2" fmla="*/ 648072 w 648072"/>
              <a:gd name="connsiteY2" fmla="*/ 144016 h 288032"/>
              <a:gd name="connsiteX3" fmla="*/ 324036 w 648072"/>
              <a:gd name="connsiteY3" fmla="*/ 288032 h 288032"/>
              <a:gd name="connsiteX4" fmla="*/ 0 w 648072"/>
              <a:gd name="connsiteY4" fmla="*/ 144016 h 288032"/>
              <a:gd name="connsiteX0" fmla="*/ 116 w 648188"/>
              <a:gd name="connsiteY0" fmla="*/ 31677 h 175693"/>
              <a:gd name="connsiteX1" fmla="*/ 297519 w 648188"/>
              <a:gd name="connsiteY1" fmla="*/ 47459 h 175693"/>
              <a:gd name="connsiteX2" fmla="*/ 648188 w 648188"/>
              <a:gd name="connsiteY2" fmla="*/ 31677 h 175693"/>
              <a:gd name="connsiteX3" fmla="*/ 324152 w 648188"/>
              <a:gd name="connsiteY3" fmla="*/ 175693 h 175693"/>
              <a:gd name="connsiteX4" fmla="*/ 116 w 648188"/>
              <a:gd name="connsiteY4" fmla="*/ 31677 h 175693"/>
              <a:gd name="connsiteX0" fmla="*/ 103 w 648175"/>
              <a:gd name="connsiteY0" fmla="*/ 45788 h 189804"/>
              <a:gd name="connsiteX1" fmla="*/ 297506 w 648175"/>
              <a:gd name="connsiteY1" fmla="*/ 61570 h 189804"/>
              <a:gd name="connsiteX2" fmla="*/ 648175 w 648175"/>
              <a:gd name="connsiteY2" fmla="*/ 45788 h 189804"/>
              <a:gd name="connsiteX3" fmla="*/ 324139 w 648175"/>
              <a:gd name="connsiteY3" fmla="*/ 189804 h 189804"/>
              <a:gd name="connsiteX4" fmla="*/ 103 w 648175"/>
              <a:gd name="connsiteY4" fmla="*/ 45788 h 189804"/>
              <a:gd name="connsiteX0" fmla="*/ 72 w 660664"/>
              <a:gd name="connsiteY0" fmla="*/ 59553 h 203569"/>
              <a:gd name="connsiteX1" fmla="*/ 297475 w 660664"/>
              <a:gd name="connsiteY1" fmla="*/ 75335 h 203569"/>
              <a:gd name="connsiteX2" fmla="*/ 590925 w 660664"/>
              <a:gd name="connsiteY2" fmla="*/ 123 h 203569"/>
              <a:gd name="connsiteX3" fmla="*/ 648144 w 660664"/>
              <a:gd name="connsiteY3" fmla="*/ 59553 h 203569"/>
              <a:gd name="connsiteX4" fmla="*/ 324108 w 660664"/>
              <a:gd name="connsiteY4" fmla="*/ 203569 h 203569"/>
              <a:gd name="connsiteX5" fmla="*/ 72 w 660664"/>
              <a:gd name="connsiteY5" fmla="*/ 59553 h 203569"/>
              <a:gd name="connsiteX0" fmla="*/ 9874 w 670466"/>
              <a:gd name="connsiteY0" fmla="*/ 103894 h 247910"/>
              <a:gd name="connsiteX1" fmla="*/ 103577 w 670466"/>
              <a:gd name="connsiteY1" fmla="*/ 77 h 247910"/>
              <a:gd name="connsiteX2" fmla="*/ 307277 w 670466"/>
              <a:gd name="connsiteY2" fmla="*/ 119676 h 247910"/>
              <a:gd name="connsiteX3" fmla="*/ 600727 w 670466"/>
              <a:gd name="connsiteY3" fmla="*/ 44464 h 247910"/>
              <a:gd name="connsiteX4" fmla="*/ 657946 w 670466"/>
              <a:gd name="connsiteY4" fmla="*/ 103894 h 247910"/>
              <a:gd name="connsiteX5" fmla="*/ 333910 w 670466"/>
              <a:gd name="connsiteY5" fmla="*/ 247910 h 247910"/>
              <a:gd name="connsiteX6" fmla="*/ 9874 w 670466"/>
              <a:gd name="connsiteY6" fmla="*/ 103894 h 247910"/>
              <a:gd name="connsiteX0" fmla="*/ 9342 w 669934"/>
              <a:gd name="connsiteY0" fmla="*/ 103880 h 150241"/>
              <a:gd name="connsiteX1" fmla="*/ 103045 w 669934"/>
              <a:gd name="connsiteY1" fmla="*/ 63 h 150241"/>
              <a:gd name="connsiteX2" fmla="*/ 306745 w 669934"/>
              <a:gd name="connsiteY2" fmla="*/ 119662 h 150241"/>
              <a:gd name="connsiteX3" fmla="*/ 600195 w 669934"/>
              <a:gd name="connsiteY3" fmla="*/ 44450 h 150241"/>
              <a:gd name="connsiteX4" fmla="*/ 657414 w 669934"/>
              <a:gd name="connsiteY4" fmla="*/ 103880 h 150241"/>
              <a:gd name="connsiteX5" fmla="*/ 324501 w 669934"/>
              <a:gd name="connsiteY5" fmla="*/ 150241 h 150241"/>
              <a:gd name="connsiteX6" fmla="*/ 9342 w 669934"/>
              <a:gd name="connsiteY6" fmla="*/ 103880 h 150241"/>
              <a:gd name="connsiteX0" fmla="*/ 9342 w 669934"/>
              <a:gd name="connsiteY0" fmla="*/ 103880 h 192016"/>
              <a:gd name="connsiteX1" fmla="*/ 103045 w 669934"/>
              <a:gd name="connsiteY1" fmla="*/ 63 h 192016"/>
              <a:gd name="connsiteX2" fmla="*/ 306745 w 669934"/>
              <a:gd name="connsiteY2" fmla="*/ 119662 h 192016"/>
              <a:gd name="connsiteX3" fmla="*/ 600195 w 669934"/>
              <a:gd name="connsiteY3" fmla="*/ 44450 h 192016"/>
              <a:gd name="connsiteX4" fmla="*/ 657414 w 669934"/>
              <a:gd name="connsiteY4" fmla="*/ 103880 h 192016"/>
              <a:gd name="connsiteX5" fmla="*/ 324501 w 669934"/>
              <a:gd name="connsiteY5" fmla="*/ 150241 h 192016"/>
              <a:gd name="connsiteX6" fmla="*/ 9342 w 669934"/>
              <a:gd name="connsiteY6" fmla="*/ 103880 h 192016"/>
              <a:gd name="connsiteX0" fmla="*/ 9342 w 663559"/>
              <a:gd name="connsiteY0" fmla="*/ 103880 h 249149"/>
              <a:gd name="connsiteX1" fmla="*/ 103045 w 663559"/>
              <a:gd name="connsiteY1" fmla="*/ 63 h 249149"/>
              <a:gd name="connsiteX2" fmla="*/ 306745 w 663559"/>
              <a:gd name="connsiteY2" fmla="*/ 119662 h 249149"/>
              <a:gd name="connsiteX3" fmla="*/ 600195 w 663559"/>
              <a:gd name="connsiteY3" fmla="*/ 44450 h 249149"/>
              <a:gd name="connsiteX4" fmla="*/ 657414 w 663559"/>
              <a:gd name="connsiteY4" fmla="*/ 103880 h 249149"/>
              <a:gd name="connsiteX5" fmla="*/ 555806 w 663559"/>
              <a:gd name="connsiteY5" fmla="*/ 248638 h 249149"/>
              <a:gd name="connsiteX6" fmla="*/ 324501 w 663559"/>
              <a:gd name="connsiteY6" fmla="*/ 150241 h 249149"/>
              <a:gd name="connsiteX7" fmla="*/ 9342 w 663559"/>
              <a:gd name="connsiteY7" fmla="*/ 103880 h 249149"/>
              <a:gd name="connsiteX0" fmla="*/ 623 w 654840"/>
              <a:gd name="connsiteY0" fmla="*/ 103891 h 249062"/>
              <a:gd name="connsiteX1" fmla="*/ 94326 w 654840"/>
              <a:gd name="connsiteY1" fmla="*/ 74 h 249062"/>
              <a:gd name="connsiteX2" fmla="*/ 298026 w 654840"/>
              <a:gd name="connsiteY2" fmla="*/ 119673 h 249062"/>
              <a:gd name="connsiteX3" fmla="*/ 591476 w 654840"/>
              <a:gd name="connsiteY3" fmla="*/ 44461 h 249062"/>
              <a:gd name="connsiteX4" fmla="*/ 648695 w 654840"/>
              <a:gd name="connsiteY4" fmla="*/ 103891 h 249062"/>
              <a:gd name="connsiteX5" fmla="*/ 547087 w 654840"/>
              <a:gd name="connsiteY5" fmla="*/ 248649 h 249062"/>
              <a:gd name="connsiteX6" fmla="*/ 315782 w 654840"/>
              <a:gd name="connsiteY6" fmla="*/ 150252 h 249062"/>
              <a:gd name="connsiteX7" fmla="*/ 67694 w 654840"/>
              <a:gd name="connsiteY7" fmla="*/ 230893 h 249062"/>
              <a:gd name="connsiteX8" fmla="*/ 623 w 654840"/>
              <a:gd name="connsiteY8" fmla="*/ 103891 h 24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40" h="249062">
                <a:moveTo>
                  <a:pt x="623" y="103891"/>
                </a:moveTo>
                <a:cubicBezTo>
                  <a:pt x="5062" y="65421"/>
                  <a:pt x="44759" y="-2556"/>
                  <a:pt x="94326" y="74"/>
                </a:cubicBezTo>
                <a:cubicBezTo>
                  <a:pt x="143893" y="2704"/>
                  <a:pt x="215168" y="112275"/>
                  <a:pt x="298026" y="119673"/>
                </a:cubicBezTo>
                <a:cubicBezTo>
                  <a:pt x="380884" y="127071"/>
                  <a:pt x="533031" y="47091"/>
                  <a:pt x="591476" y="44461"/>
                </a:cubicBezTo>
                <a:cubicBezTo>
                  <a:pt x="649921" y="41831"/>
                  <a:pt x="664971" y="93534"/>
                  <a:pt x="648695" y="103891"/>
                </a:cubicBezTo>
                <a:cubicBezTo>
                  <a:pt x="632419" y="114248"/>
                  <a:pt x="602572" y="240922"/>
                  <a:pt x="547087" y="248649"/>
                </a:cubicBezTo>
                <a:cubicBezTo>
                  <a:pt x="491602" y="256376"/>
                  <a:pt x="395681" y="153211"/>
                  <a:pt x="315782" y="150252"/>
                </a:cubicBezTo>
                <a:cubicBezTo>
                  <a:pt x="235883" y="147293"/>
                  <a:pt x="120220" y="238620"/>
                  <a:pt x="67694" y="230893"/>
                </a:cubicBezTo>
                <a:cubicBezTo>
                  <a:pt x="15168" y="223166"/>
                  <a:pt x="-3816" y="142361"/>
                  <a:pt x="623" y="103891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" name="ура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0100" y="1993900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ура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81663" y="5078413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галочка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62500" y="2068513"/>
            <a:ext cx="11207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4613275" y="1993900"/>
            <a:ext cx="1425575" cy="1300163"/>
          </a:xfrm>
          <a:prstGeom prst="roundRect">
            <a:avLst/>
          </a:prstGeom>
          <a:solidFill>
            <a:srgbClr val="92D050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" name="галка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5025" y="4956175"/>
            <a:ext cx="1665288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ура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42175" y="3422650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галка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53100" y="4110038"/>
            <a:ext cx="1665288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галочка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29338" y="3422650"/>
            <a:ext cx="11207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ура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6925" y="4783138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ура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96038" y="1117600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галочка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35638" y="1531938"/>
            <a:ext cx="1122362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ура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11975" y="2143125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галка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91225" y="2493963"/>
            <a:ext cx="1066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Управляющая кнопка: далее 25">
            <a:hlinkClick r:id="" action="ppaction://hlinkshowjump?jump=nextslide" highlightClick="1"/>
          </p:cNvPr>
          <p:cNvSpPr/>
          <p:nvPr/>
        </p:nvSpPr>
        <p:spPr>
          <a:xfrm>
            <a:off x="7566025" y="6113463"/>
            <a:ext cx="1395413" cy="576262"/>
          </a:xfrm>
          <a:prstGeom prst="actionButtonForwardNex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1"/>
                </a:solidFill>
              </a:rPr>
              <a:t>далее</a:t>
            </a:r>
          </a:p>
        </p:txBody>
      </p:sp>
      <p:pic>
        <p:nvPicPr>
          <p:cNvPr id="7" name="_-_mp3cut_ru_.wav">
            <a:hlinkClick r:id="" action="ppaction://media"/>
          </p:cNvPr>
          <p:cNvPicPr>
            <a:picLocks noRot="1" noChangeAspect="1"/>
          </p:cNvPicPr>
          <p:nvPr>
            <a:wavAudioFile r:embed="rId1" name="8C2AA2B9.wav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23125" y="11588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1" y="5864704"/>
            <a:ext cx="990125" cy="873845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6792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696" y="548680"/>
            <a:ext cx="699262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Найди в слове ошибку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99036" y="1515076"/>
            <a:ext cx="651749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Нажми в то место слова, где находится ошибка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1267" y="1990445"/>
            <a:ext cx="563090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rPr>
              <a:t>фарматиравание</a:t>
            </a:r>
            <a:endParaRPr lang="ru-RU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1а"/>
          <p:cNvSpPr/>
          <p:nvPr/>
        </p:nvSpPr>
        <p:spPr>
          <a:xfrm>
            <a:off x="642938" y="2276475"/>
            <a:ext cx="433387" cy="504825"/>
          </a:xfrm>
          <a:prstGeom prst="rect">
            <a:avLst/>
          </a:prstGeom>
          <a:solidFill>
            <a:schemeClr val="accent3">
              <a:alpha val="1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исправ о"/>
          <p:cNvSpPr/>
          <p:nvPr/>
        </p:nvSpPr>
        <p:spPr>
          <a:xfrm>
            <a:off x="565314" y="1987003"/>
            <a:ext cx="5565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о</a:t>
            </a:r>
          </a:p>
        </p:txBody>
      </p:sp>
      <p:sp>
        <p:nvSpPr>
          <p:cNvPr id="8" name="исправ о 2"/>
          <p:cNvSpPr/>
          <p:nvPr/>
        </p:nvSpPr>
        <p:spPr>
          <a:xfrm>
            <a:off x="3249113" y="1985758"/>
            <a:ext cx="5565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48038" y="2276475"/>
            <a:ext cx="360362" cy="504825"/>
          </a:xfrm>
          <a:prstGeom prst="rect">
            <a:avLst/>
          </a:prstGeom>
          <a:solidFill>
            <a:srgbClr val="92D050">
              <a:alpha val="1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1692696" y="3087897"/>
            <a:ext cx="7540847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rPr>
              <a:t>Програмное</a:t>
            </a:r>
            <a:r>
              <a:rPr lang="ru-RU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rPr>
              <a:t>                       </a:t>
            </a:r>
            <a:r>
              <a:rPr lang="ru-RU" sz="48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rPr>
              <a:t>обиспечение</a:t>
            </a:r>
            <a:endParaRPr lang="ru-RU" sz="4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95513" y="3284538"/>
            <a:ext cx="504825" cy="588962"/>
          </a:xfrm>
          <a:prstGeom prst="rect">
            <a:avLst/>
          </a:prstGeom>
          <a:solidFill>
            <a:srgbClr val="92D050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мм"/>
          <p:cNvSpPr/>
          <p:nvPr/>
        </p:nvSpPr>
        <p:spPr>
          <a:xfrm>
            <a:off x="2153940" y="3284984"/>
            <a:ext cx="697628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мм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00338" y="4076700"/>
            <a:ext cx="431800" cy="504825"/>
          </a:xfrm>
          <a:prstGeom prst="rect">
            <a:avLst/>
          </a:prstGeom>
          <a:solidFill>
            <a:srgbClr val="92D050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е"/>
          <p:cNvSpPr/>
          <p:nvPr/>
        </p:nvSpPr>
        <p:spPr>
          <a:xfrm>
            <a:off x="2663443" y="3872727"/>
            <a:ext cx="468397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65314" y="4657557"/>
            <a:ext cx="355578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rPr>
              <a:t>интэрфейс</a:t>
            </a:r>
            <a:endParaRPr lang="ru-RU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94120" y="5603757"/>
            <a:ext cx="295228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rPr>
              <a:t>каманда</a:t>
            </a:r>
            <a:endParaRPr lang="ru-RU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92275" y="4941888"/>
            <a:ext cx="385763" cy="574675"/>
          </a:xfrm>
          <a:prstGeom prst="rect">
            <a:avLst/>
          </a:prstGeom>
          <a:solidFill>
            <a:srgbClr val="92D050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621661" y="4649846"/>
            <a:ext cx="53251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059113" y="5876925"/>
            <a:ext cx="360362" cy="504825"/>
          </a:xfrm>
          <a:prstGeom prst="rect">
            <a:avLst/>
          </a:prstGeom>
          <a:solidFill>
            <a:srgbClr val="92D050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925358" y="5613317"/>
            <a:ext cx="5565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о</a:t>
            </a:r>
          </a:p>
        </p:txBody>
      </p:sp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7566025" y="6113463"/>
            <a:ext cx="1395413" cy="576262"/>
          </a:xfrm>
          <a:prstGeom prst="actionButtonForwardNex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1"/>
                </a:solidFill>
              </a:rPr>
              <a:t>далее</a:t>
            </a:r>
          </a:p>
        </p:txBody>
      </p:sp>
      <p:pic>
        <p:nvPicPr>
          <p:cNvPr id="22" name="Picture 4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1" y="5864704"/>
            <a:ext cx="990125" cy="873845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4345" y="188640"/>
            <a:ext cx="8161914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1430">
                  <a:solidFill>
                    <a:schemeClr val="bg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Выберете верное высказывание</a:t>
            </a:r>
          </a:p>
        </p:txBody>
      </p:sp>
      <p:sp>
        <p:nvSpPr>
          <p:cNvPr id="9219" name="Прямоугольник 3"/>
          <p:cNvSpPr>
            <a:spLocks noChangeArrowheads="1"/>
          </p:cNvSpPr>
          <p:nvPr/>
        </p:nvSpPr>
        <p:spPr bwMode="auto">
          <a:xfrm>
            <a:off x="895350" y="4348163"/>
            <a:ext cx="8291513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/>
              <a:t> </a:t>
            </a:r>
            <a:r>
              <a:rPr lang="ru-RU" sz="2800" b="1"/>
              <a:t>Люди с нарушением слуха и зрения не могут воспринимать информацию</a:t>
            </a:r>
          </a:p>
        </p:txBody>
      </p:sp>
      <p:sp>
        <p:nvSpPr>
          <p:cNvPr id="9220" name="Прямоугольник 4"/>
          <p:cNvSpPr>
            <a:spLocks noChangeArrowheads="1"/>
          </p:cNvSpPr>
          <p:nvPr/>
        </p:nvSpPr>
        <p:spPr bwMode="auto">
          <a:xfrm>
            <a:off x="827088" y="1368425"/>
            <a:ext cx="77073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при получении информации уменьшается неопределенность знаний</a:t>
            </a:r>
            <a:endParaRPr lang="ru-RU"/>
          </a:p>
        </p:txBody>
      </p:sp>
      <p:sp>
        <p:nvSpPr>
          <p:cNvPr id="9221" name="Прямоугольник 5"/>
          <p:cNvSpPr>
            <a:spLocks noChangeArrowheads="1"/>
          </p:cNvSpPr>
          <p:nvPr/>
        </p:nvSpPr>
        <p:spPr bwMode="auto">
          <a:xfrm>
            <a:off x="803275" y="2420938"/>
            <a:ext cx="7389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информация характеризует разнообразие</a:t>
            </a:r>
            <a:endParaRPr lang="ru-RU"/>
          </a:p>
        </p:txBody>
      </p:sp>
      <p:sp>
        <p:nvSpPr>
          <p:cNvPr id="9222" name="Прямоугольник 6"/>
          <p:cNvSpPr>
            <a:spLocks noChangeArrowheads="1"/>
          </p:cNvSpPr>
          <p:nvPr/>
        </p:nvSpPr>
        <p:spPr bwMode="auto">
          <a:xfrm>
            <a:off x="787400" y="3141663"/>
            <a:ext cx="76930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существует строгое определение информации</a:t>
            </a:r>
            <a:endParaRPr lang="ru-RU"/>
          </a:p>
        </p:txBody>
      </p:sp>
      <p:sp>
        <p:nvSpPr>
          <p:cNvPr id="9223" name="Прямоугольник 7"/>
          <p:cNvSpPr>
            <a:spLocks noChangeArrowheads="1"/>
          </p:cNvSpPr>
          <p:nvPr/>
        </p:nvSpPr>
        <p:spPr bwMode="auto">
          <a:xfrm>
            <a:off x="868363" y="3732213"/>
            <a:ext cx="79168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информация нематериальна</a:t>
            </a:r>
            <a:endParaRPr lang="ru-RU"/>
          </a:p>
        </p:txBody>
      </p:sp>
      <p:sp>
        <p:nvSpPr>
          <p:cNvPr id="9224" name="Прямоугольник 8"/>
          <p:cNvSpPr>
            <a:spLocks noChangeArrowheads="1"/>
          </p:cNvSpPr>
          <p:nvPr/>
        </p:nvSpPr>
        <p:spPr bwMode="auto">
          <a:xfrm>
            <a:off x="908050" y="5383213"/>
            <a:ext cx="74517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Информацию по любому вопросу можно найти в интернете</a:t>
            </a:r>
            <a:endParaRPr lang="ru-RU" sz="3600" b="1"/>
          </a:p>
        </p:txBody>
      </p:sp>
      <p:sp>
        <p:nvSpPr>
          <p:cNvPr id="10" name="1"/>
          <p:cNvSpPr/>
          <p:nvPr/>
        </p:nvSpPr>
        <p:spPr>
          <a:xfrm>
            <a:off x="340775" y="1556792"/>
            <a:ext cx="456025" cy="432048"/>
          </a:xfrm>
          <a:prstGeom prst="ellipse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rgbClr val="FFFF00"/>
              </a:gs>
              <a:gs pos="100000">
                <a:schemeClr val="bg2">
                  <a:lumMod val="50000"/>
                </a:schemeClr>
              </a:gs>
            </a:gsLst>
          </a:gradFill>
          <a:ln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2"/>
          <p:cNvSpPr/>
          <p:nvPr/>
        </p:nvSpPr>
        <p:spPr>
          <a:xfrm>
            <a:off x="342957" y="2420888"/>
            <a:ext cx="456025" cy="432048"/>
          </a:xfrm>
          <a:prstGeom prst="ellipse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rgbClr val="FFFF00"/>
              </a:gs>
              <a:gs pos="100000">
                <a:schemeClr val="bg2">
                  <a:lumMod val="50000"/>
                </a:schemeClr>
              </a:gs>
            </a:gsLst>
          </a:gradFill>
          <a:ln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3"/>
          <p:cNvSpPr/>
          <p:nvPr/>
        </p:nvSpPr>
        <p:spPr>
          <a:xfrm>
            <a:off x="355763" y="3186554"/>
            <a:ext cx="456025" cy="432048"/>
          </a:xfrm>
          <a:prstGeom prst="ellipse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rgbClr val="FFFF00"/>
              </a:gs>
              <a:gs pos="100000">
                <a:schemeClr val="bg2">
                  <a:lumMod val="50000"/>
                </a:schemeClr>
              </a:gs>
            </a:gsLst>
          </a:gradFill>
          <a:ln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4"/>
          <p:cNvSpPr/>
          <p:nvPr/>
        </p:nvSpPr>
        <p:spPr>
          <a:xfrm>
            <a:off x="357237" y="3818366"/>
            <a:ext cx="456025" cy="432048"/>
          </a:xfrm>
          <a:prstGeom prst="ellipse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rgbClr val="FFFF00"/>
              </a:gs>
              <a:gs pos="100000">
                <a:schemeClr val="bg2">
                  <a:lumMod val="50000"/>
                </a:schemeClr>
              </a:gs>
            </a:gsLst>
          </a:gradFill>
          <a:ln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5"/>
          <p:cNvSpPr/>
          <p:nvPr/>
        </p:nvSpPr>
        <p:spPr>
          <a:xfrm>
            <a:off x="367589" y="4609982"/>
            <a:ext cx="456025" cy="432048"/>
          </a:xfrm>
          <a:prstGeom prst="ellipse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rgbClr val="FFFF00"/>
              </a:gs>
              <a:gs pos="100000">
                <a:schemeClr val="bg2">
                  <a:lumMod val="50000"/>
                </a:schemeClr>
              </a:gs>
            </a:gsLst>
          </a:gradFill>
          <a:ln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6"/>
          <p:cNvSpPr/>
          <p:nvPr/>
        </p:nvSpPr>
        <p:spPr>
          <a:xfrm>
            <a:off x="377941" y="5428232"/>
            <a:ext cx="456025" cy="432048"/>
          </a:xfrm>
          <a:prstGeom prst="ellipse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35000">
                <a:srgbClr val="FFFF00"/>
              </a:gs>
              <a:gs pos="100000">
                <a:schemeClr val="bg2">
                  <a:lumMod val="50000"/>
                </a:schemeClr>
              </a:gs>
            </a:gsLst>
          </a:gradFill>
          <a:ln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-105353" y="836712"/>
            <a:ext cx="931562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  <a:cs typeface="+mn-cs"/>
              </a:rPr>
              <a:t>Если утверждение верное, то жми на кнопку слева</a:t>
            </a: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7566025" y="6113463"/>
            <a:ext cx="1395413" cy="576262"/>
          </a:xfrm>
          <a:prstGeom prst="actionButtonForwardNex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1"/>
                </a:solidFill>
              </a:rPr>
              <a:t>далее</a:t>
            </a:r>
          </a:p>
        </p:txBody>
      </p:sp>
      <p:pic>
        <p:nvPicPr>
          <p:cNvPr id="19" name="Picture 4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4155"/>
            <a:ext cx="990125" cy="873845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1BF2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F0F1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F0F1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1BF2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F0F1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1BF2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07657" y="260648"/>
            <a:ext cx="9263497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Отметьте виды информации, которые компьютер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пока не умеет обрабатывать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73981" y="1268760"/>
            <a:ext cx="4114973" cy="3477875"/>
          </a:xfrm>
          <a:prstGeom prst="rect">
            <a:avLst/>
          </a:prstGeom>
          <a:noFill/>
          <a:effectLst>
            <a:softEdge rad="317500"/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>
                <a:ln w="13500">
                  <a:solidFill>
                    <a:srgbClr val="FF0000">
                      <a:alpha val="6500"/>
                    </a:srgbClr>
                  </a:solidFill>
                  <a:prstDash val="solid"/>
                </a:ln>
                <a:solidFill>
                  <a:srgbClr val="FFC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cs typeface="+mn-cs"/>
              </a:rPr>
              <a:t>- звук</a:t>
            </a:r>
            <a:br>
              <a:rPr lang="ru-RU" sz="4400" b="1" spc="50" dirty="0">
                <a:ln w="13500">
                  <a:solidFill>
                    <a:srgbClr val="FF0000">
                      <a:alpha val="6500"/>
                    </a:srgbClr>
                  </a:solidFill>
                  <a:prstDash val="solid"/>
                </a:ln>
                <a:solidFill>
                  <a:srgbClr val="FFC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cs typeface="+mn-cs"/>
              </a:rPr>
            </a:br>
            <a:r>
              <a:rPr lang="ru-RU" sz="4400" b="1" spc="50" dirty="0">
                <a:ln w="13500">
                  <a:solidFill>
                    <a:srgbClr val="FF0000">
                      <a:alpha val="6500"/>
                    </a:srgbClr>
                  </a:solidFill>
                  <a:prstDash val="solid"/>
                </a:ln>
                <a:solidFill>
                  <a:srgbClr val="FFC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cs typeface="+mn-cs"/>
              </a:rPr>
              <a:t>- фотографии</a:t>
            </a:r>
            <a:br>
              <a:rPr lang="ru-RU" sz="4400" b="1" spc="50" dirty="0">
                <a:ln w="13500">
                  <a:solidFill>
                    <a:srgbClr val="FF0000">
                      <a:alpha val="6500"/>
                    </a:srgbClr>
                  </a:solidFill>
                  <a:prstDash val="solid"/>
                </a:ln>
                <a:solidFill>
                  <a:srgbClr val="FFC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cs typeface="+mn-cs"/>
              </a:rPr>
            </a:br>
            <a:r>
              <a:rPr lang="ru-RU" sz="4400" b="1" spc="50" dirty="0">
                <a:ln w="13500">
                  <a:solidFill>
                    <a:srgbClr val="FF0000">
                      <a:alpha val="6500"/>
                    </a:srgbClr>
                  </a:solidFill>
                  <a:prstDash val="solid"/>
                </a:ln>
                <a:solidFill>
                  <a:srgbClr val="FFC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cs typeface="+mn-cs"/>
              </a:rPr>
              <a:t>- речь человека</a:t>
            </a:r>
            <a:br>
              <a:rPr lang="ru-RU" sz="4400" b="1" spc="50" dirty="0">
                <a:ln w="13500">
                  <a:solidFill>
                    <a:srgbClr val="FF0000">
                      <a:alpha val="6500"/>
                    </a:srgbClr>
                  </a:solidFill>
                  <a:prstDash val="solid"/>
                </a:ln>
                <a:solidFill>
                  <a:srgbClr val="FFC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cs typeface="+mn-cs"/>
              </a:rPr>
            </a:br>
            <a:r>
              <a:rPr lang="ru-RU" sz="4400" b="1" spc="50" dirty="0">
                <a:ln w="13500">
                  <a:solidFill>
                    <a:srgbClr val="FF0000">
                      <a:alpha val="6500"/>
                    </a:srgbClr>
                  </a:solidFill>
                  <a:prstDash val="solid"/>
                </a:ln>
                <a:solidFill>
                  <a:srgbClr val="FFC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cs typeface="+mn-cs"/>
              </a:rPr>
              <a:t>- запах</a:t>
            </a:r>
            <a:br>
              <a:rPr lang="ru-RU" sz="4400" b="1" spc="50" dirty="0">
                <a:ln w="13500">
                  <a:solidFill>
                    <a:srgbClr val="FF0000">
                      <a:alpha val="6500"/>
                    </a:srgbClr>
                  </a:solidFill>
                  <a:prstDash val="solid"/>
                </a:ln>
                <a:solidFill>
                  <a:srgbClr val="FFC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cs typeface="+mn-cs"/>
              </a:rPr>
            </a:br>
            <a:r>
              <a:rPr lang="ru-RU" sz="4400" b="1" spc="50" dirty="0">
                <a:ln w="13500">
                  <a:solidFill>
                    <a:srgbClr val="FF0000">
                      <a:alpha val="6500"/>
                    </a:srgbClr>
                  </a:solidFill>
                  <a:prstDash val="solid"/>
                </a:ln>
                <a:solidFill>
                  <a:srgbClr val="FFC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cs typeface="+mn-cs"/>
              </a:rPr>
              <a:t>- вкус</a:t>
            </a:r>
          </a:p>
        </p:txBody>
      </p:sp>
      <p:sp>
        <p:nvSpPr>
          <p:cNvPr id="5" name="1"/>
          <p:cNvSpPr/>
          <p:nvPr/>
        </p:nvSpPr>
        <p:spPr>
          <a:xfrm>
            <a:off x="2411760" y="1556792"/>
            <a:ext cx="456025" cy="432048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bliqueTopLeft"/>
            <a:lightRig rig="threePt" dir="t"/>
          </a:scene3d>
          <a:sp3d>
            <a:bevelT w="101600" prst="ribl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2"/>
          <p:cNvSpPr/>
          <p:nvPr/>
        </p:nvSpPr>
        <p:spPr>
          <a:xfrm>
            <a:off x="2411761" y="2186124"/>
            <a:ext cx="456025" cy="432048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bliqueTopLeft"/>
            <a:lightRig rig="threePt" dir="t"/>
          </a:scene3d>
          <a:sp3d>
            <a:bevelT w="101600" prst="ribl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3"/>
          <p:cNvSpPr/>
          <p:nvPr/>
        </p:nvSpPr>
        <p:spPr>
          <a:xfrm>
            <a:off x="2411762" y="2828412"/>
            <a:ext cx="456025" cy="432048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bliqueTopLeft"/>
            <a:lightRig rig="threePt" dir="t"/>
          </a:scene3d>
          <a:sp3d>
            <a:bevelT w="101600" prst="ribl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4"/>
          <p:cNvSpPr/>
          <p:nvPr/>
        </p:nvSpPr>
        <p:spPr>
          <a:xfrm>
            <a:off x="2417956" y="3482268"/>
            <a:ext cx="456025" cy="432048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bliqueTopLeft"/>
            <a:lightRig rig="threePt" dir="t"/>
          </a:scene3d>
          <a:sp3d>
            <a:bevelT w="101600" prst="ribl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5"/>
          <p:cNvSpPr/>
          <p:nvPr/>
        </p:nvSpPr>
        <p:spPr>
          <a:xfrm>
            <a:off x="2412599" y="4130340"/>
            <a:ext cx="456025" cy="432048"/>
          </a:xfrm>
          <a:prstGeom prst="ellipse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obliqueTopLeft"/>
            <a:lightRig rig="threePt" dir="t"/>
          </a:scene3d>
          <a:sp3d>
            <a:bevelT w="101600" prst="rible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7566025" y="6113463"/>
            <a:ext cx="1395413" cy="576262"/>
          </a:xfrm>
          <a:prstGeom prst="actionButtonForwardNex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1"/>
                </a:solidFill>
              </a:rPr>
              <a:t>далее</a:t>
            </a:r>
          </a:p>
        </p:txBody>
      </p:sp>
      <p:pic>
        <p:nvPicPr>
          <p:cNvPr id="12" name="Picture 4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1" y="5864704"/>
            <a:ext cx="990125" cy="873845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BF34E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BF34E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BF34E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3C16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3C16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751</TotalTime>
  <Words>395</Words>
  <Application>Microsoft Office PowerPoint</Application>
  <PresentationFormat>Экран (4:3)</PresentationFormat>
  <Paragraphs>104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Kolobov</dc:creator>
  <cp:lastModifiedBy>asus</cp:lastModifiedBy>
  <cp:revision>76</cp:revision>
  <dcterms:created xsi:type="dcterms:W3CDTF">2017-08-08T23:30:02Z</dcterms:created>
  <dcterms:modified xsi:type="dcterms:W3CDTF">2020-03-28T13:20:44Z</dcterms:modified>
</cp:coreProperties>
</file>