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FA83B7-A3DE-42B1-926F-5BCEAB9A708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974909-5F35-4476-9847-63DDC97E12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файлов к печати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Форматы файлов, цветовые раскладки, требования типографии и разница между векторной и растровой графикой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Векторная </a:t>
            </a:r>
            <a:r>
              <a:rPr lang="ru-RU" b="1" dirty="0" smtClean="0"/>
              <a:t>графика </a:t>
            </a:r>
            <a:r>
              <a:rPr lang="ru-RU" dirty="0" smtClean="0"/>
              <a:t>- способ представления объектов и изображений (формат описания) в компьютерной графике, основанный на математическом описании элементарных геометрических объектов, обычно называемых примитивами, таких как: точки, линии, сплайны, кривые Безье, круги и окружности, многоугольники.</a:t>
            </a:r>
          </a:p>
          <a:p>
            <a:r>
              <a:rPr lang="ru-RU" dirty="0" smtClean="0"/>
              <a:t>Объекты </a:t>
            </a:r>
            <a:r>
              <a:rPr lang="ru-RU" dirty="0" smtClean="0"/>
              <a:t>векторной графики являются графическими изображениями математических объектов.</a:t>
            </a:r>
          </a:p>
          <a:p>
            <a:r>
              <a:rPr lang="ru-RU" dirty="0" smtClean="0"/>
              <a:t>Термин </a:t>
            </a:r>
            <a:r>
              <a:rPr lang="ru-RU" dirty="0" smtClean="0"/>
              <a:t>"векторная графика" используется для пояснения различий от растровой графики, в которой изображение представлено в виде графической матрицы.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выводе на матричные устройства отображения (мониторы) векторная графика предварительно преобразуется в растровую графику, преобразование производится программно или аппаратно средствами современных видеокарт.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980728"/>
            <a:ext cx="4330824" cy="4525963"/>
          </a:xfrm>
        </p:spPr>
        <p:txBody>
          <a:bodyPr/>
          <a:lstStyle/>
          <a:p>
            <a:r>
              <a:rPr lang="ru-RU" dirty="0" smtClean="0"/>
              <a:t>Наглядная разница в графиках на примере картинки, найденной мной в </a:t>
            </a:r>
            <a:r>
              <a:rPr lang="ru-RU" dirty="0" err="1" smtClean="0"/>
              <a:t>Я</a:t>
            </a:r>
            <a:r>
              <a:rPr lang="ru-RU" dirty="0" err="1" smtClean="0"/>
              <a:t>ндексе</a:t>
            </a:r>
            <a:r>
              <a:rPr lang="ru-RU" dirty="0" smtClean="0"/>
              <a:t>.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pic>
        <p:nvPicPr>
          <p:cNvPr id="20482" name="Picture 2" descr="https://lh5.googleusercontent.com/53c8ShfI51axp4TX8O8cvjQj4ty-_d2ygTy71HIWVwQGeXecEj2Tf0zcifVmX0XHmUADQacNV0wlam9MCf2OLEB9yl2DgHnBzA3THXkOXjK2Ouqc_T99TpH8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08720"/>
            <a:ext cx="3816424" cy="4904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Растровая графика состоит из разноцветных точек, а векторная из геометрических фигур. </a:t>
            </a:r>
            <a:r>
              <a:rPr lang="ru-RU" dirty="0" smtClean="0"/>
              <a:t>Векторную </a:t>
            </a:r>
            <a:r>
              <a:rPr lang="ru-RU" dirty="0" smtClean="0"/>
              <a:t>графику можно легко перевести в растровую (растрировать). </a:t>
            </a:r>
            <a:r>
              <a:rPr lang="ru-RU" dirty="0" smtClean="0"/>
              <a:t>Растровое </a:t>
            </a:r>
            <a:r>
              <a:rPr lang="ru-RU" dirty="0" smtClean="0"/>
              <a:t>изображение перевести в вектор </a:t>
            </a:r>
            <a:r>
              <a:rPr lang="ru-RU" dirty="0" smtClean="0"/>
              <a:t>сложно </a:t>
            </a:r>
            <a:r>
              <a:rPr lang="ru-RU" dirty="0" smtClean="0"/>
              <a:t>без потери </a:t>
            </a:r>
            <a:r>
              <a:rPr lang="ru-RU" dirty="0" smtClean="0"/>
              <a:t>качества.</a:t>
            </a:r>
          </a:p>
          <a:p>
            <a:r>
              <a:rPr lang="ru-RU" dirty="0" smtClean="0"/>
              <a:t>Для печати необходимо использовать </a:t>
            </a:r>
            <a:r>
              <a:rPr lang="en-US" dirty="0" smtClean="0"/>
              <a:t>CMYK.</a:t>
            </a:r>
          </a:p>
          <a:p>
            <a:r>
              <a:rPr lang="ru-RU" dirty="0" smtClean="0"/>
              <a:t>Чем выше </a:t>
            </a:r>
            <a:r>
              <a:rPr lang="en-US" dirty="0" smtClean="0"/>
              <a:t>dpi – </a:t>
            </a:r>
            <a:r>
              <a:rPr lang="ru-RU" dirty="0" smtClean="0"/>
              <a:t>тем лучшего качества изображение мы получим.</a:t>
            </a:r>
          </a:p>
          <a:p>
            <a:r>
              <a:rPr lang="ru-RU" dirty="0" smtClean="0"/>
              <a:t>Необходимо кодировать файлы в те форматы, в которые просит типография.</a:t>
            </a:r>
          </a:p>
          <a:p>
            <a:r>
              <a:rPr lang="ru-RU" dirty="0" smtClean="0"/>
              <a:t>Векторную и растровую графику принято совмещать в профессиональном дизайне.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Изначально задавайте правильный размер с не менее 300 </a:t>
            </a:r>
            <a:r>
              <a:rPr lang="en-US" dirty="0" smtClean="0"/>
              <a:t>dpi!</a:t>
            </a:r>
            <a:endParaRPr lang="ru-RU" dirty="0" smtClean="0"/>
          </a:p>
          <a:p>
            <a:r>
              <a:rPr lang="ru-RU" dirty="0" smtClean="0"/>
              <a:t>Отступ от края файла не менее 2-х мм! Для печати на твердой бумаге – не менее 5 мм.</a:t>
            </a:r>
          </a:p>
          <a:p>
            <a:r>
              <a:rPr lang="ru-RU" dirty="0" smtClean="0"/>
              <a:t>Вся информация должна быть «утоплена» внутрь макета не менее чем на 3 мм!</a:t>
            </a:r>
          </a:p>
          <a:p>
            <a:r>
              <a:rPr lang="en-US" dirty="0" smtClean="0"/>
              <a:t>RGB </a:t>
            </a:r>
            <a:r>
              <a:rPr lang="ru-RU" dirty="0" smtClean="0"/>
              <a:t>не </a:t>
            </a:r>
            <a:r>
              <a:rPr lang="ru-RU" dirty="0" smtClean="0"/>
              <a:t>допускается!!!</a:t>
            </a:r>
          </a:p>
          <a:p>
            <a:r>
              <a:rPr lang="ru-RU" dirty="0" smtClean="0"/>
              <a:t>Загоните все шрифты в кривые!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P.S. </a:t>
            </a:r>
            <a:r>
              <a:rPr lang="ru-RU" dirty="0" smtClean="0"/>
              <a:t>Чего надобно типографиям?</a:t>
            </a:r>
            <a:endParaRPr lang="ru-RU" dirty="0"/>
          </a:p>
        </p:txBody>
      </p:sp>
      <p:pic>
        <p:nvPicPr>
          <p:cNvPr id="24578" name="Picture 2" descr="https://joor.me/uploads/block/2017-02-22/34/b1/OXcMfPDC-bu85vt6Ue_cHQ48wQRpBj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просят типографии?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0961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808313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759" y="2348880"/>
            <a:ext cx="810124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TIF</a:t>
            </a:r>
            <a:r>
              <a:rPr lang="en-US" sz="2400" dirty="0" smtClean="0"/>
              <a:t> (Tagged </a:t>
            </a:r>
            <a:r>
              <a:rPr lang="en-US" sz="2400" dirty="0" smtClean="0"/>
              <a:t>Image File Format) </a:t>
            </a:r>
            <a:r>
              <a:rPr lang="en-US" sz="2400" dirty="0" smtClean="0"/>
              <a:t>- </a:t>
            </a:r>
            <a:r>
              <a:rPr lang="ru-RU" sz="2400" dirty="0" smtClean="0"/>
              <a:t>для хранения изображений с большой глубиной цвета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Файлы </a:t>
            </a:r>
            <a:r>
              <a:rPr lang="ru-RU" sz="2400" dirty="0" smtClean="0"/>
              <a:t>формата TIFF, как правило, имеют расширение .</a:t>
            </a:r>
            <a:r>
              <a:rPr lang="ru-RU" sz="2400" dirty="0" err="1" smtClean="0"/>
              <a:t>tiff</a:t>
            </a:r>
            <a:r>
              <a:rPr lang="ru-RU" sz="2400" dirty="0" smtClean="0"/>
              <a:t> или .</a:t>
            </a:r>
            <a:r>
              <a:rPr lang="ru-RU" sz="2400" dirty="0" err="1" smtClean="0"/>
              <a:t>tif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en-US" sz="2400" b="1" dirty="0" smtClean="0"/>
              <a:t>PSD</a:t>
            </a:r>
            <a:r>
              <a:rPr lang="ru-RU" sz="2400" dirty="0" smtClean="0"/>
              <a:t> (</a:t>
            </a:r>
            <a:r>
              <a:rPr lang="en-US" sz="2400" dirty="0" smtClean="0"/>
              <a:t>Photoshop </a:t>
            </a:r>
            <a:r>
              <a:rPr lang="en-US" sz="2400" dirty="0" smtClean="0"/>
              <a:t>Document</a:t>
            </a:r>
            <a:r>
              <a:rPr lang="ru-RU" sz="2400" dirty="0" smtClean="0"/>
              <a:t>) - растровый формат хранения графической информации, использующий сжатие без </a:t>
            </a:r>
            <a:r>
              <a:rPr lang="ru-RU" sz="2400" dirty="0" smtClean="0"/>
              <a:t>потерь, </a:t>
            </a:r>
            <a:r>
              <a:rPr lang="ru-RU" sz="2400" dirty="0" smtClean="0"/>
              <a:t>созданный специально для программы </a:t>
            </a:r>
            <a:r>
              <a:rPr lang="ru-RU" sz="2400" dirty="0" err="1" smtClean="0"/>
              <a:t>Adobe</a:t>
            </a:r>
            <a:r>
              <a:rPr lang="ru-RU" sz="2400" dirty="0" smtClean="0"/>
              <a:t> </a:t>
            </a:r>
            <a:r>
              <a:rPr lang="ru-RU" sz="2400" dirty="0" err="1" smtClean="0"/>
              <a:t>Photoshop</a:t>
            </a:r>
            <a:r>
              <a:rPr lang="ru-RU" sz="2400" dirty="0" smtClean="0"/>
              <a:t> и поддерживающий все его </a:t>
            </a:r>
            <a:r>
              <a:rPr lang="ru-RU" sz="2400" dirty="0" smtClean="0"/>
              <a:t>возможности.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Форматы для печати (растровая графика)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7499176" cy="5044016"/>
          </a:xfrm>
        </p:spPr>
        <p:txBody>
          <a:bodyPr>
            <a:noAutofit/>
          </a:bodyPr>
          <a:lstStyle/>
          <a:p>
            <a:r>
              <a:rPr lang="en-US" sz="1700" b="1" dirty="0" smtClean="0"/>
              <a:t>INDD </a:t>
            </a:r>
            <a:r>
              <a:rPr lang="en-US" sz="1700" dirty="0" smtClean="0"/>
              <a:t>(Adobe </a:t>
            </a:r>
            <a:r>
              <a:rPr lang="en-US" sz="1700" dirty="0" err="1" smtClean="0"/>
              <a:t>InDesign</a:t>
            </a:r>
            <a:r>
              <a:rPr lang="en-US" sz="1700" dirty="0" smtClean="0"/>
              <a:t>) -</a:t>
            </a:r>
            <a:r>
              <a:rPr lang="ru-RU" sz="1700" dirty="0" smtClean="0"/>
              <a:t> </a:t>
            </a:r>
            <a:r>
              <a:rPr lang="ru-RU" sz="1700" dirty="0" err="1" smtClean="0"/>
              <a:t>Adobe</a:t>
            </a:r>
            <a:r>
              <a:rPr lang="ru-RU" sz="1700" dirty="0" smtClean="0"/>
              <a:t> </a:t>
            </a:r>
            <a:r>
              <a:rPr lang="ru-RU" sz="1700" dirty="0" err="1" smtClean="0"/>
              <a:t>InDesign</a:t>
            </a:r>
            <a:r>
              <a:rPr lang="ru-RU" sz="1700" dirty="0" smtClean="0"/>
              <a:t> позволяет создавать документы для вывода их как на типографские машины промышленного уровня, так и на настольные принтеры, а также экспортировать созданные документы в различные форматы электронных </a:t>
            </a:r>
            <a:r>
              <a:rPr lang="ru-RU" sz="1700" dirty="0" smtClean="0"/>
              <a:t>изданий. </a:t>
            </a:r>
          </a:p>
          <a:p>
            <a:r>
              <a:rPr lang="en-US" sz="1700" b="1" dirty="0" smtClean="0"/>
              <a:t>EPS</a:t>
            </a:r>
            <a:r>
              <a:rPr lang="ru-RU" sz="1700" dirty="0" smtClean="0"/>
              <a:t> (</a:t>
            </a:r>
            <a:r>
              <a:rPr lang="en-US" sz="1700" dirty="0" smtClean="0"/>
              <a:t>Encapsulated PostScript</a:t>
            </a:r>
            <a:r>
              <a:rPr lang="ru-RU" sz="1700" dirty="0" smtClean="0"/>
              <a:t>) </a:t>
            </a:r>
            <a:r>
              <a:rPr lang="ru-RU" sz="1700" dirty="0" smtClean="0"/>
              <a:t>- формат файлов, базирующийся на подмножестве языка </a:t>
            </a:r>
            <a:r>
              <a:rPr lang="ru-RU" sz="1700" dirty="0" err="1" smtClean="0"/>
              <a:t>PostScript</a:t>
            </a:r>
            <a:r>
              <a:rPr lang="ru-RU" sz="1700" dirty="0" smtClean="0"/>
              <a:t> и предназначенный для обмена графическими данными между различными </a:t>
            </a:r>
            <a:r>
              <a:rPr lang="ru-RU" sz="1700" dirty="0" smtClean="0"/>
              <a:t>приложениями.</a:t>
            </a:r>
          </a:p>
          <a:p>
            <a:r>
              <a:rPr lang="en-US" sz="1700" b="1" dirty="0" smtClean="0"/>
              <a:t>AI</a:t>
            </a:r>
            <a:r>
              <a:rPr lang="ru-RU" sz="1700" dirty="0" smtClean="0"/>
              <a:t> (</a:t>
            </a:r>
            <a:r>
              <a:rPr lang="en-US" sz="1700" dirty="0" smtClean="0"/>
              <a:t>Adobe </a:t>
            </a:r>
            <a:r>
              <a:rPr lang="en-US" sz="1700" dirty="0" smtClean="0"/>
              <a:t>Illustrator </a:t>
            </a:r>
            <a:r>
              <a:rPr lang="en-US" sz="1700" dirty="0" smtClean="0"/>
              <a:t>Artwork</a:t>
            </a:r>
            <a:r>
              <a:rPr lang="ru-RU" sz="1700" dirty="0" smtClean="0"/>
              <a:t>) </a:t>
            </a:r>
            <a:r>
              <a:rPr lang="ru-RU" sz="1700" dirty="0" smtClean="0"/>
              <a:t>- </a:t>
            </a:r>
            <a:r>
              <a:rPr lang="ru-RU" sz="1700" dirty="0" smtClean="0"/>
              <a:t>векторный </a:t>
            </a:r>
            <a:r>
              <a:rPr lang="ru-RU" sz="1700" dirty="0" smtClean="0"/>
              <a:t>формат хранения графической информации, является </a:t>
            </a:r>
            <a:r>
              <a:rPr lang="ru-RU" sz="1700" dirty="0" err="1" smtClean="0"/>
              <a:t>проприетарным</a:t>
            </a:r>
            <a:r>
              <a:rPr lang="ru-RU" sz="1700" dirty="0" smtClean="0"/>
              <a:t> (несвободное ПО). </a:t>
            </a:r>
          </a:p>
          <a:p>
            <a:r>
              <a:rPr lang="en-US" sz="1700" b="1" dirty="0" smtClean="0"/>
              <a:t>CDR</a:t>
            </a:r>
            <a:r>
              <a:rPr lang="ru-RU" sz="1700" dirty="0" smtClean="0"/>
              <a:t> (</a:t>
            </a:r>
            <a:r>
              <a:rPr lang="en-US" sz="1700" dirty="0" err="1" smtClean="0"/>
              <a:t>CorelDRAW</a:t>
            </a:r>
            <a:r>
              <a:rPr lang="ru-RU" sz="1700" dirty="0" smtClean="0"/>
              <a:t>) </a:t>
            </a:r>
            <a:r>
              <a:rPr lang="ru-RU" sz="1700" dirty="0" smtClean="0"/>
              <a:t>- файл проекта, созданный в программе </a:t>
            </a:r>
            <a:r>
              <a:rPr lang="ru-RU" sz="1700" dirty="0" err="1" smtClean="0"/>
              <a:t>CorelDRAW</a:t>
            </a:r>
            <a:r>
              <a:rPr lang="ru-RU" sz="1700" dirty="0" smtClean="0"/>
              <a:t>, который содержит векторное </a:t>
            </a:r>
            <a:r>
              <a:rPr lang="ru-RU" sz="1700" dirty="0" smtClean="0"/>
              <a:t>изображение. </a:t>
            </a:r>
            <a:r>
              <a:rPr lang="ru-RU" sz="1700" dirty="0" smtClean="0"/>
              <a:t>Данный формат файла разработан компанией </a:t>
            </a:r>
            <a:r>
              <a:rPr lang="ru-RU" sz="1700" dirty="0" err="1" smtClean="0"/>
              <a:t>Corel</a:t>
            </a:r>
            <a:r>
              <a:rPr lang="ru-RU" sz="1700" dirty="0" smtClean="0"/>
              <a:t> для использования в собственных программных продуктах. Формат </a:t>
            </a:r>
            <a:r>
              <a:rPr lang="ru-RU" sz="1700" dirty="0" err="1" smtClean="0"/>
              <a:t>проприетарный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Форматы для печати (векторная графика)</a:t>
            </a:r>
            <a:endParaRPr lang="ru-RU" dirty="0"/>
          </a:p>
        </p:txBody>
      </p:sp>
      <p:pic>
        <p:nvPicPr>
          <p:cNvPr id="3074" name="Picture 2" descr="Adobe InDesign CC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556792"/>
            <a:ext cx="1187624" cy="1187625"/>
          </a:xfrm>
          <a:prstGeom prst="rect">
            <a:avLst/>
          </a:prstGeom>
          <a:noFill/>
        </p:spPr>
      </p:pic>
      <p:pic>
        <p:nvPicPr>
          <p:cNvPr id="3076" name="Picture 4" descr="Adobe Illustrator CS5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645024"/>
            <a:ext cx="1068710" cy="1004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PDF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Portable Document Format</a:t>
            </a:r>
            <a:r>
              <a:rPr lang="ru-RU" sz="2400" dirty="0" smtClean="0"/>
              <a:t>) </a:t>
            </a:r>
            <a:r>
              <a:rPr lang="en-US" sz="2400" dirty="0" smtClean="0"/>
              <a:t>– </a:t>
            </a:r>
            <a:r>
              <a:rPr lang="ru-RU" sz="2400" dirty="0" smtClean="0"/>
              <a:t>межплатформенный формат электронных документов, разработанный фирмой </a:t>
            </a:r>
            <a:r>
              <a:rPr lang="ru-RU" sz="2400" dirty="0" err="1" smtClean="0"/>
              <a:t>Adobe</a:t>
            </a:r>
            <a:r>
              <a:rPr lang="ru-RU" sz="2400" dirty="0" smtClean="0"/>
              <a:t> </a:t>
            </a:r>
            <a:r>
              <a:rPr lang="ru-RU" sz="2400" dirty="0" err="1" smtClean="0"/>
              <a:t>Systems</a:t>
            </a:r>
            <a:r>
              <a:rPr lang="ru-RU" sz="2400" dirty="0" smtClean="0"/>
              <a:t> с использованием ряда возможностей языка </a:t>
            </a:r>
            <a:r>
              <a:rPr lang="ru-RU" sz="2400" dirty="0" err="1" smtClean="0"/>
              <a:t>PostScript</a:t>
            </a:r>
            <a:r>
              <a:rPr lang="ru-RU" sz="2400" dirty="0" smtClean="0"/>
              <a:t>. В первую очередь предназначен для представления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полиграфической </a:t>
            </a:r>
            <a:r>
              <a:rPr lang="ru-RU" sz="2400" dirty="0" smtClean="0"/>
              <a:t>продукции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в </a:t>
            </a:r>
            <a:r>
              <a:rPr lang="ru-RU" sz="2400" dirty="0" smtClean="0"/>
              <a:t>электронном виде. Значительное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количество </a:t>
            </a:r>
            <a:r>
              <a:rPr lang="ru-RU" sz="2400" dirty="0" smtClean="0"/>
              <a:t>современного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профессионального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печатного </a:t>
            </a:r>
            <a:r>
              <a:rPr lang="ru-RU" sz="2400" dirty="0" smtClean="0"/>
              <a:t>оборудования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имеет </a:t>
            </a:r>
            <a:r>
              <a:rPr lang="ru-RU" sz="2400" dirty="0" smtClean="0"/>
              <a:t>аппаратную поддержку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формата </a:t>
            </a:r>
            <a:r>
              <a:rPr lang="en-US" sz="2400" dirty="0" smtClean="0"/>
              <a:t>PDF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форматы для печати</a:t>
            </a:r>
            <a:endParaRPr lang="ru-RU" dirty="0"/>
          </a:p>
        </p:txBody>
      </p:sp>
      <p:pic>
        <p:nvPicPr>
          <p:cNvPr id="2050" name="Picture 2" descr="Adobe PD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777530" cy="2716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RGB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red</a:t>
            </a:r>
            <a:r>
              <a:rPr lang="ru-RU" dirty="0" smtClean="0"/>
              <a:t>, </a:t>
            </a:r>
            <a:r>
              <a:rPr lang="ru-RU" dirty="0" err="1" smtClean="0"/>
              <a:t>green</a:t>
            </a:r>
            <a:r>
              <a:rPr lang="ru-RU" dirty="0" smtClean="0"/>
              <a:t>, </a:t>
            </a:r>
            <a:r>
              <a:rPr lang="ru-RU" dirty="0" err="1" smtClean="0"/>
              <a:t>blue</a:t>
            </a:r>
            <a:r>
              <a:rPr lang="ru-RU" dirty="0" smtClean="0"/>
              <a:t>) </a:t>
            </a:r>
            <a:r>
              <a:rPr lang="ru-RU" dirty="0" smtClean="0"/>
              <a:t>или КЗС — аддитивная цветовая модель, </a:t>
            </a:r>
            <a:r>
              <a:rPr lang="ru-RU" dirty="0" smtClean="0"/>
              <a:t>описывающая </a:t>
            </a:r>
            <a:r>
              <a:rPr lang="ru-RU" dirty="0" smtClean="0"/>
              <a:t>способ кодирования цвета для </a:t>
            </a:r>
            <a:r>
              <a:rPr lang="ru-RU" dirty="0" smtClean="0"/>
              <a:t>цветовоспроизведения. Выбор </a:t>
            </a:r>
            <a:r>
              <a:rPr lang="ru-RU" dirty="0" smtClean="0"/>
              <a:t>основных цветов обусловлен особенностями физиологии восприятия цвета сетчаткой человеческого глаза. </a:t>
            </a:r>
            <a:r>
              <a:rPr lang="ru-RU" dirty="0" smtClean="0"/>
              <a:t>RGB </a:t>
            </a:r>
            <a:r>
              <a:rPr lang="ru-RU" dirty="0" smtClean="0"/>
              <a:t>имеет по многим тонам цвета </a:t>
            </a:r>
            <a:r>
              <a:rPr lang="ru-RU" dirty="0" smtClean="0"/>
              <a:t>может </a:t>
            </a:r>
            <a:r>
              <a:rPr lang="ru-RU" dirty="0" smtClean="0"/>
              <a:t>представить более насыщенные </a:t>
            </a:r>
            <a:r>
              <a:rPr lang="ru-RU" dirty="0" smtClean="0"/>
              <a:t>цвета, </a:t>
            </a:r>
            <a:r>
              <a:rPr lang="ru-RU" dirty="0" smtClean="0"/>
              <a:t>чем типичный охват цветов цветовых пространств в CMYK, поэтому иногда изображения, замечательно выглядящие в RGB, значительно тускнеют и гаснут в CMYK</a:t>
            </a:r>
            <a:r>
              <a:rPr lang="ru-RU" dirty="0" smtClean="0"/>
              <a:t>.</a:t>
            </a:r>
          </a:p>
          <a:p>
            <a:r>
              <a:rPr lang="ru-RU" sz="3900" b="1" dirty="0" smtClean="0"/>
              <a:t>НЕ ПОДХОДИТ ДЛЯ ПЕЧАТИ!</a:t>
            </a:r>
            <a:endParaRPr lang="ru-RU" sz="39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Цветовые раскладки для печати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Четырёхцветная автотипия CMYK </a:t>
            </a:r>
            <a:r>
              <a:rPr lang="ru-RU" dirty="0" smtClean="0"/>
              <a:t>(</a:t>
            </a:r>
            <a:r>
              <a:rPr lang="ru-RU" dirty="0" err="1" smtClean="0"/>
              <a:t>Cyan</a:t>
            </a:r>
            <a:r>
              <a:rPr lang="ru-RU" dirty="0" smtClean="0"/>
              <a:t>, </a:t>
            </a:r>
            <a:r>
              <a:rPr lang="ru-RU" dirty="0" err="1" smtClean="0"/>
              <a:t>Magenta</a:t>
            </a:r>
            <a:r>
              <a:rPr lang="ru-RU" dirty="0" smtClean="0"/>
              <a:t>, </a:t>
            </a:r>
            <a:r>
              <a:rPr lang="ru-RU" dirty="0" err="1" smtClean="0"/>
              <a:t>Yellow</a:t>
            </a:r>
            <a:r>
              <a:rPr lang="ru-RU" dirty="0" smtClean="0"/>
              <a:t>, </a:t>
            </a:r>
            <a:r>
              <a:rPr lang="ru-RU" dirty="0" err="1" smtClean="0"/>
              <a:t>Key</a:t>
            </a:r>
            <a:r>
              <a:rPr lang="ru-RU" dirty="0" smtClean="0"/>
              <a:t> </a:t>
            </a:r>
            <a:r>
              <a:rPr lang="ru-RU" dirty="0" err="1" smtClean="0"/>
              <a:t>color</a:t>
            </a:r>
            <a:r>
              <a:rPr lang="ru-RU" dirty="0" smtClean="0"/>
              <a:t>) — </a:t>
            </a:r>
            <a:r>
              <a:rPr lang="ru-RU" dirty="0" err="1" smtClean="0"/>
              <a:t>субтрактивная</a:t>
            </a:r>
            <a:r>
              <a:rPr lang="ru-RU" dirty="0" smtClean="0"/>
              <a:t> схема формирования цвета, используемая прежде всего в полиграфии для стандартной </a:t>
            </a:r>
            <a:r>
              <a:rPr lang="ru-RU" dirty="0" err="1" smtClean="0"/>
              <a:t>триадной</a:t>
            </a:r>
            <a:r>
              <a:rPr lang="ru-RU" dirty="0" smtClean="0"/>
              <a:t> печати. Схема CMYK обладает сравнительно с RGB меньшим цветовым охватом. По-русски эти цвета часто называют голубым, пурпурным и жёлтым, хотя первый точнее называть сине-зелёным, а </a:t>
            </a:r>
            <a:r>
              <a:rPr lang="ru-RU" dirty="0" err="1" smtClean="0"/>
              <a:t>маджента</a:t>
            </a:r>
            <a:r>
              <a:rPr lang="ru-RU" dirty="0" smtClean="0"/>
              <a:t> — лишь часть пурпурного спектра. Печать четырьмя красками, соответствующими CMYK, также называют печатью </a:t>
            </a:r>
            <a:r>
              <a:rPr lang="ru-RU" dirty="0" err="1" smtClean="0"/>
              <a:t>триадными</a:t>
            </a:r>
            <a:r>
              <a:rPr lang="ru-RU" dirty="0" smtClean="0"/>
              <a:t> красками.</a:t>
            </a:r>
          </a:p>
          <a:p>
            <a:r>
              <a:rPr lang="ru-RU" dirty="0" smtClean="0"/>
              <a:t>Цвет </a:t>
            </a:r>
            <a:r>
              <a:rPr lang="ru-RU" dirty="0" smtClean="0"/>
              <a:t>в CMYK зависит не только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спектральных </a:t>
            </a:r>
            <a:r>
              <a:rPr lang="ru-RU" dirty="0" smtClean="0"/>
              <a:t>характеристик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красителей </a:t>
            </a:r>
            <a:r>
              <a:rPr lang="ru-RU" dirty="0" smtClean="0"/>
              <a:t>и от способа 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нанесения</a:t>
            </a:r>
            <a:r>
              <a:rPr lang="ru-RU" dirty="0" smtClean="0"/>
              <a:t>, но и их количества,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характеристик </a:t>
            </a:r>
            <a:r>
              <a:rPr lang="ru-RU" dirty="0" smtClean="0"/>
              <a:t>бумаги и других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факторов</a:t>
            </a:r>
            <a:r>
              <a:rPr lang="ru-RU" dirty="0" smtClean="0"/>
              <a:t>. Фактически, цифры CMYK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являются </a:t>
            </a:r>
            <a:r>
              <a:rPr lang="ru-RU" dirty="0" smtClean="0"/>
              <a:t>лишь набором аппаратных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данных </a:t>
            </a:r>
            <a:r>
              <a:rPr lang="ru-RU" dirty="0" smtClean="0"/>
              <a:t>для фотонаборного автомата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или </a:t>
            </a:r>
            <a:r>
              <a:rPr lang="ru-RU" dirty="0" smtClean="0"/>
              <a:t>CTP и не определяют цвет </a:t>
            </a:r>
            <a:r>
              <a:rPr lang="ru-RU" dirty="0" smtClean="0"/>
              <a:t>однозначно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Цветовые раскладки для печати</a:t>
            </a:r>
            <a:endParaRPr lang="ru-RU" dirty="0"/>
          </a:p>
        </p:txBody>
      </p:sp>
      <p:pic>
        <p:nvPicPr>
          <p:cNvPr id="18434" name="Picture 2" descr="https://upload.wikimedia.org/wikipedia/commons/1/10/CMYK_Substractive_Mod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17032"/>
            <a:ext cx="2751734" cy="2568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Растровое изображение </a:t>
            </a:r>
            <a:r>
              <a:rPr lang="ru-RU" dirty="0" smtClean="0"/>
              <a:t>— </a:t>
            </a:r>
            <a:r>
              <a:rPr lang="ru-RU" dirty="0" err="1" smtClean="0"/>
              <a:t>изображение</a:t>
            </a:r>
            <a:r>
              <a:rPr lang="ru-RU" dirty="0" smtClean="0"/>
              <a:t>, представляющее собой сетку пикселей — цветных точек (обычно прямоугольных) на мониторе, бумаге и других отображающих устройствах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1. </a:t>
            </a:r>
            <a:r>
              <a:rPr lang="ru-RU" dirty="0" smtClean="0"/>
              <a:t>Размер </a:t>
            </a:r>
            <a:r>
              <a:rPr lang="ru-RU" dirty="0" smtClean="0"/>
              <a:t>изображения в пикселях — может выражаться в виде количества пикселей по ширине и по высоте (800×600px, 1024×768px, 1600×1200px и т. д.) или же в виде общего количества пикселей (так изображение размером 1600×1200px состоит из 1 920 000 точек, то есть примерно 2 мегапикселя);</a:t>
            </a:r>
          </a:p>
          <a:p>
            <a:r>
              <a:rPr lang="ru-RU" dirty="0" smtClean="0"/>
              <a:t>2. Цветовое </a:t>
            </a:r>
            <a:r>
              <a:rPr lang="ru-RU" dirty="0" smtClean="0"/>
              <a:t>пространство (цветовая модель) — RGB, </a:t>
            </a:r>
            <a:r>
              <a:rPr lang="ru-RU" dirty="0" smtClean="0"/>
              <a:t>CMYK...</a:t>
            </a:r>
            <a:endParaRPr lang="ru-RU" dirty="0" smtClean="0"/>
          </a:p>
          <a:p>
            <a:r>
              <a:rPr lang="ru-RU" dirty="0" smtClean="0"/>
              <a:t>3. Разрешение </a:t>
            </a:r>
            <a:r>
              <a:rPr lang="ru-RU" dirty="0" smtClean="0"/>
              <a:t>изображения — величина, определяющая количество точек (элементов растрового изображения) на единицу площади (или единицу длины</a:t>
            </a:r>
            <a:r>
              <a:rPr lang="ru-RU" dirty="0" smtClean="0"/>
              <a:t>). Обозначается как </a:t>
            </a:r>
            <a:r>
              <a:rPr lang="en-US" b="1" dirty="0" smtClean="0"/>
              <a:t>dpi </a:t>
            </a:r>
            <a:r>
              <a:rPr lang="ru-RU" dirty="0" smtClean="0"/>
              <a:t>и рассчитывается на дюйм.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 или растра?..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404664"/>
            <a:ext cx="7211144" cy="1152128"/>
          </a:xfrm>
        </p:spPr>
        <p:txBody>
          <a:bodyPr/>
          <a:lstStyle/>
          <a:p>
            <a:r>
              <a:rPr lang="ru-RU" dirty="0" smtClean="0"/>
              <a:t>Зачастую именно </a:t>
            </a:r>
            <a:r>
              <a:rPr lang="en-US" dirty="0" smtClean="0"/>
              <a:t>dpi </a:t>
            </a:r>
            <a:r>
              <a:rPr lang="ru-RU" dirty="0" smtClean="0"/>
              <a:t>задает реальное качество изображения.</a:t>
            </a:r>
            <a:endParaRPr lang="ru-RU" dirty="0"/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755576" y="1412776"/>
            <a:ext cx="7211144" cy="27363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700" dirty="0"/>
              <a:t>Достаточно сравнить 2 изображения одинакового размера, но с разным </a:t>
            </a:r>
            <a:r>
              <a:rPr lang="ru-RU" sz="2700" dirty="0" err="1"/>
              <a:t>dpi</a:t>
            </a:r>
            <a:r>
              <a:rPr lang="ru-RU" sz="2700" dirty="0" smtClean="0"/>
              <a:t>.</a:t>
            </a:r>
            <a:endParaRPr lang="en-US" sz="27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700" dirty="0" smtClean="0"/>
              <a:t>Первый квадрат – 1 см с разрешением 30 </a:t>
            </a:r>
            <a:r>
              <a:rPr lang="ru-RU" sz="2700" dirty="0" err="1" smtClean="0"/>
              <a:t>dpi</a:t>
            </a:r>
            <a:r>
              <a:rPr lang="ru-RU" sz="2700" dirty="0" smtClean="0"/>
              <a:t> и попытка нарисовать в нем что-то кистью в 13 пикселей.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квадрат – 1 см с 300 </a:t>
            </a:r>
            <a:r>
              <a:rPr lang="ru-RU" sz="2700" dirty="0" err="1" smtClean="0"/>
              <a:t>dpi</a:t>
            </a:r>
            <a:r>
              <a:rPr lang="ru-RU" sz="2700" dirty="0" smtClean="0"/>
              <a:t> и линия, проведенная кистью в 13 пикселей.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Рисунок 11" descr="1 см 30 дп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1445880" cy="1445880"/>
          </a:xfrm>
          <a:prstGeom prst="rect">
            <a:avLst/>
          </a:prstGeom>
        </p:spPr>
      </p:pic>
      <p:pic>
        <p:nvPicPr>
          <p:cNvPr id="13" name="Рисунок 12" descr="1 см 300 дп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365104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692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Подготовка файлов к печати</vt:lpstr>
      <vt:lpstr>Что просят типографии?</vt:lpstr>
      <vt:lpstr>Форматы для печати (растровая графика)</vt:lpstr>
      <vt:lpstr>Форматы для печати (векторная графика)</vt:lpstr>
      <vt:lpstr>Универсальные форматы для печати</vt:lpstr>
      <vt:lpstr>Цветовые раскладки для печати</vt:lpstr>
      <vt:lpstr>Цветовые раскладки для печати</vt:lpstr>
      <vt:lpstr>Вектор или растра?..</vt:lpstr>
      <vt:lpstr>Слайд 9</vt:lpstr>
      <vt:lpstr>Слайд 10</vt:lpstr>
      <vt:lpstr>Слайд 11</vt:lpstr>
      <vt:lpstr>Итог: </vt:lpstr>
      <vt:lpstr>P.S. Чего надобно типографиям?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файлов к печати</dc:title>
  <dc:creator>Asus</dc:creator>
  <cp:lastModifiedBy>Asus</cp:lastModifiedBy>
  <cp:revision>21</cp:revision>
  <dcterms:created xsi:type="dcterms:W3CDTF">2017-10-10T14:45:29Z</dcterms:created>
  <dcterms:modified xsi:type="dcterms:W3CDTF">2017-10-10T17:34:42Z</dcterms:modified>
</cp:coreProperties>
</file>